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8"/>
  </p:notesMasterIdLst>
  <p:sldIdLst>
    <p:sldId id="256" r:id="rId2"/>
    <p:sldId id="257" r:id="rId3"/>
    <p:sldId id="258" r:id="rId4"/>
    <p:sldId id="273" r:id="rId5"/>
    <p:sldId id="269" r:id="rId6"/>
    <p:sldId id="270" r:id="rId7"/>
    <p:sldId id="271" r:id="rId8"/>
    <p:sldId id="272" r:id="rId9"/>
    <p:sldId id="274" r:id="rId10"/>
    <p:sldId id="288" r:id="rId11"/>
    <p:sldId id="300" r:id="rId12"/>
    <p:sldId id="297" r:id="rId13"/>
    <p:sldId id="298" r:id="rId14"/>
    <p:sldId id="299" r:id="rId15"/>
    <p:sldId id="303" r:id="rId16"/>
    <p:sldId id="291" r:id="rId17"/>
    <p:sldId id="302" r:id="rId18"/>
    <p:sldId id="296" r:id="rId19"/>
    <p:sldId id="275" r:id="rId20"/>
    <p:sldId id="276" r:id="rId21"/>
    <p:sldId id="279" r:id="rId22"/>
    <p:sldId id="277" r:id="rId23"/>
    <p:sldId id="283" r:id="rId24"/>
    <p:sldId id="304" r:id="rId25"/>
    <p:sldId id="278" r:id="rId26"/>
    <p:sldId id="281" r:id="rId27"/>
    <p:sldId id="282" r:id="rId28"/>
    <p:sldId id="289" r:id="rId29"/>
    <p:sldId id="265" r:id="rId30"/>
    <p:sldId id="280" r:id="rId31"/>
    <p:sldId id="259" r:id="rId32"/>
    <p:sldId id="260" r:id="rId33"/>
    <p:sldId id="261" r:id="rId34"/>
    <p:sldId id="262" r:id="rId35"/>
    <p:sldId id="263" r:id="rId36"/>
    <p:sldId id="264" r:id="rId37"/>
    <p:sldId id="285" r:id="rId38"/>
    <p:sldId id="301" r:id="rId39"/>
    <p:sldId id="290" r:id="rId40"/>
    <p:sldId id="292" r:id="rId41"/>
    <p:sldId id="293" r:id="rId42"/>
    <p:sldId id="294" r:id="rId43"/>
    <p:sldId id="295" r:id="rId44"/>
    <p:sldId id="284" r:id="rId45"/>
    <p:sldId id="287" r:id="rId46"/>
    <p:sldId id="28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698" autoAdjust="0"/>
  </p:normalViewPr>
  <p:slideViewPr>
    <p:cSldViewPr snapToGrid="0">
      <p:cViewPr varScale="1">
        <p:scale>
          <a:sx n="72" d="100"/>
          <a:sy n="72" d="100"/>
        </p:scale>
        <p:origin x="283" y="67"/>
      </p:cViewPr>
      <p:guideLst/>
    </p:cSldViewPr>
  </p:slideViewPr>
  <p:notesTextViewPr>
    <p:cViewPr>
      <p:scale>
        <a:sx n="1" d="1"/>
        <a:sy n="1" d="1"/>
      </p:scale>
      <p:origin x="0" y="-48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_rels/data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_rels/data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jpe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095F0D-5D76-448D-B98A-FF9312043EE5}" type="doc">
      <dgm:prSet loTypeId="urn:microsoft.com/office/officeart/2005/8/layout/chevron2" loCatId="process" qsTypeId="urn:microsoft.com/office/officeart/2005/8/quickstyle/3d2" qsCatId="3D" csTypeId="urn:microsoft.com/office/officeart/2005/8/colors/accent2_3" csCatId="accent2" phldr="1"/>
      <dgm:spPr/>
      <dgm:t>
        <a:bodyPr/>
        <a:lstStyle/>
        <a:p>
          <a:endParaRPr lang="en-US"/>
        </a:p>
      </dgm:t>
    </dgm:pt>
    <dgm:pt modelId="{B1A8A125-199B-4D03-A7E2-A0EC5DA17510}">
      <dgm:prSet phldrT="[Text]"/>
      <dgm:spPr/>
      <dgm:t>
        <a:bodyPr/>
        <a:lstStyle/>
        <a:p>
          <a:r>
            <a:rPr lang="en-US" dirty="0"/>
            <a:t>Background</a:t>
          </a:r>
        </a:p>
      </dgm:t>
    </dgm:pt>
    <dgm:pt modelId="{59C9493F-8D31-431E-818C-9C76077D5725}" type="parTrans" cxnId="{D6BE2265-03FA-4336-96C1-EFFEFC9E75BC}">
      <dgm:prSet/>
      <dgm:spPr/>
      <dgm:t>
        <a:bodyPr/>
        <a:lstStyle/>
        <a:p>
          <a:endParaRPr lang="en-US"/>
        </a:p>
      </dgm:t>
    </dgm:pt>
    <dgm:pt modelId="{0B31402B-5025-4B3C-AA3E-77ED162FB6B7}" type="sibTrans" cxnId="{D6BE2265-03FA-4336-96C1-EFFEFC9E75BC}">
      <dgm:prSet/>
      <dgm:spPr/>
      <dgm:t>
        <a:bodyPr/>
        <a:lstStyle/>
        <a:p>
          <a:endParaRPr lang="en-US"/>
        </a:p>
      </dgm:t>
    </dgm:pt>
    <dgm:pt modelId="{920AA220-0A06-40A5-8AC5-B2D4E4BBF360}">
      <dgm:prSet phldrT="[Text]"/>
      <dgm:spPr/>
      <dgm:t>
        <a:bodyPr/>
        <a:lstStyle/>
        <a:p>
          <a:r>
            <a:rPr lang="en-US" dirty="0"/>
            <a:t>Model description</a:t>
          </a:r>
        </a:p>
      </dgm:t>
    </dgm:pt>
    <dgm:pt modelId="{D4341C24-E5CC-455B-A1F8-0A7B5E2FFB40}" type="parTrans" cxnId="{7896A6FB-443C-4E61-AE2E-FDD36388674A}">
      <dgm:prSet/>
      <dgm:spPr/>
      <dgm:t>
        <a:bodyPr/>
        <a:lstStyle/>
        <a:p>
          <a:endParaRPr lang="en-US"/>
        </a:p>
      </dgm:t>
    </dgm:pt>
    <dgm:pt modelId="{EB2832D3-E7B4-4A35-B156-7B7BB60904F6}" type="sibTrans" cxnId="{7896A6FB-443C-4E61-AE2E-FDD36388674A}">
      <dgm:prSet/>
      <dgm:spPr/>
      <dgm:t>
        <a:bodyPr/>
        <a:lstStyle/>
        <a:p>
          <a:endParaRPr lang="en-US"/>
        </a:p>
      </dgm:t>
    </dgm:pt>
    <dgm:pt modelId="{5C21FC98-1B92-4C46-9ED9-99B882A97602}">
      <dgm:prSet phldrT="[Text]"/>
      <dgm:spPr/>
      <dgm:t>
        <a:bodyPr/>
        <a:lstStyle/>
        <a:p>
          <a:r>
            <a:rPr lang="en-US" dirty="0"/>
            <a:t>Model parameters</a:t>
          </a:r>
        </a:p>
      </dgm:t>
    </dgm:pt>
    <dgm:pt modelId="{0FC579BF-19C3-4CC3-A6C5-5B37C9599036}" type="parTrans" cxnId="{74749057-B04F-4BE5-9A15-7174F4A2F773}">
      <dgm:prSet/>
      <dgm:spPr/>
      <dgm:t>
        <a:bodyPr/>
        <a:lstStyle/>
        <a:p>
          <a:endParaRPr lang="en-US"/>
        </a:p>
      </dgm:t>
    </dgm:pt>
    <dgm:pt modelId="{E85DC282-C76D-4330-AE99-06E70B39B262}" type="sibTrans" cxnId="{74749057-B04F-4BE5-9A15-7174F4A2F773}">
      <dgm:prSet/>
      <dgm:spPr/>
      <dgm:t>
        <a:bodyPr/>
        <a:lstStyle/>
        <a:p>
          <a:endParaRPr lang="en-US"/>
        </a:p>
      </dgm:t>
    </dgm:pt>
    <dgm:pt modelId="{94C95774-2366-4A18-B726-A6117A8C0F72}">
      <dgm:prSet phldrT="[Text]"/>
      <dgm:spPr/>
      <dgm:t>
        <a:bodyPr/>
        <a:lstStyle/>
        <a:p>
          <a:r>
            <a:rPr lang="en-US" dirty="0"/>
            <a:t>Calibration</a:t>
          </a:r>
        </a:p>
      </dgm:t>
    </dgm:pt>
    <dgm:pt modelId="{D58E14A0-A2AA-40A3-90DA-569A11C0BD1E}" type="parTrans" cxnId="{5F1138D8-B9DD-4ABD-8398-212C82363D0B}">
      <dgm:prSet/>
      <dgm:spPr/>
      <dgm:t>
        <a:bodyPr/>
        <a:lstStyle/>
        <a:p>
          <a:endParaRPr lang="en-US"/>
        </a:p>
      </dgm:t>
    </dgm:pt>
    <dgm:pt modelId="{FAF4A928-1484-462C-B530-D0D0C7CA7B30}" type="sibTrans" cxnId="{5F1138D8-B9DD-4ABD-8398-212C82363D0B}">
      <dgm:prSet/>
      <dgm:spPr/>
      <dgm:t>
        <a:bodyPr/>
        <a:lstStyle/>
        <a:p>
          <a:endParaRPr lang="en-US"/>
        </a:p>
      </dgm:t>
    </dgm:pt>
    <dgm:pt modelId="{8013F539-D1E6-4E10-B1D5-0DBA8AF83753}">
      <dgm:prSet phldrT="[Text]"/>
      <dgm:spPr/>
      <dgm:t>
        <a:bodyPr/>
        <a:lstStyle/>
        <a:p>
          <a:r>
            <a:rPr lang="en-US" dirty="0"/>
            <a:t>Process</a:t>
          </a:r>
        </a:p>
      </dgm:t>
    </dgm:pt>
    <dgm:pt modelId="{A9D73A0D-2487-4B8C-89DF-89FA7FF07A98}" type="parTrans" cxnId="{A2BF3DF3-F456-4614-9C18-224BD86FD5CC}">
      <dgm:prSet/>
      <dgm:spPr/>
      <dgm:t>
        <a:bodyPr/>
        <a:lstStyle/>
        <a:p>
          <a:endParaRPr lang="en-US"/>
        </a:p>
      </dgm:t>
    </dgm:pt>
    <dgm:pt modelId="{902C6DBC-68BF-4E99-AF62-945C7F6259E7}" type="sibTrans" cxnId="{A2BF3DF3-F456-4614-9C18-224BD86FD5CC}">
      <dgm:prSet/>
      <dgm:spPr/>
      <dgm:t>
        <a:bodyPr/>
        <a:lstStyle/>
        <a:p>
          <a:endParaRPr lang="en-US"/>
        </a:p>
      </dgm:t>
    </dgm:pt>
    <dgm:pt modelId="{CD64172B-0A2A-455B-8C58-F998CB514AF9}">
      <dgm:prSet phldrT="[Text]"/>
      <dgm:spPr/>
      <dgm:t>
        <a:bodyPr/>
        <a:lstStyle/>
        <a:p>
          <a:r>
            <a:rPr lang="en-US" dirty="0"/>
            <a:t>results</a:t>
          </a:r>
        </a:p>
      </dgm:t>
    </dgm:pt>
    <dgm:pt modelId="{6456D24D-E82E-4EA8-A8F2-9640DDA3BAC3}" type="parTrans" cxnId="{10FCFF15-DC9C-433B-B5BF-BAE29C027D86}">
      <dgm:prSet/>
      <dgm:spPr/>
      <dgm:t>
        <a:bodyPr/>
        <a:lstStyle/>
        <a:p>
          <a:endParaRPr lang="en-US"/>
        </a:p>
      </dgm:t>
    </dgm:pt>
    <dgm:pt modelId="{4506C80B-DDD1-4B98-9AE9-AE2C6B3CDBE7}" type="sibTrans" cxnId="{10FCFF15-DC9C-433B-B5BF-BAE29C027D86}">
      <dgm:prSet/>
      <dgm:spPr/>
      <dgm:t>
        <a:bodyPr/>
        <a:lstStyle/>
        <a:p>
          <a:endParaRPr lang="en-US"/>
        </a:p>
      </dgm:t>
    </dgm:pt>
    <dgm:pt modelId="{1B3AE54C-4252-4EB6-8CD9-0B9B348D5D21}">
      <dgm:prSet phldrT="[Text]"/>
      <dgm:spPr/>
      <dgm:t>
        <a:bodyPr/>
        <a:lstStyle/>
        <a:p>
          <a:r>
            <a:rPr lang="en-US" dirty="0"/>
            <a:t>Validation</a:t>
          </a:r>
        </a:p>
      </dgm:t>
    </dgm:pt>
    <dgm:pt modelId="{673640FC-F9BD-4821-BA67-9336F488004E}" type="parTrans" cxnId="{0A25CFC8-839F-450D-9A33-E2FEB5A6DA85}">
      <dgm:prSet/>
      <dgm:spPr/>
      <dgm:t>
        <a:bodyPr/>
        <a:lstStyle/>
        <a:p>
          <a:endParaRPr lang="en-US"/>
        </a:p>
      </dgm:t>
    </dgm:pt>
    <dgm:pt modelId="{21CC0114-DAB8-444E-889F-04B19E9A4682}" type="sibTrans" cxnId="{0A25CFC8-839F-450D-9A33-E2FEB5A6DA85}">
      <dgm:prSet/>
      <dgm:spPr/>
      <dgm:t>
        <a:bodyPr/>
        <a:lstStyle/>
        <a:p>
          <a:endParaRPr lang="en-US"/>
        </a:p>
      </dgm:t>
    </dgm:pt>
    <dgm:pt modelId="{D447C2FB-C392-4C41-8FD1-7237AB7B482F}">
      <dgm:prSet phldrT="[Text]"/>
      <dgm:spPr/>
      <dgm:t>
        <a:bodyPr/>
        <a:lstStyle/>
        <a:p>
          <a:r>
            <a:rPr lang="en-US" dirty="0"/>
            <a:t>Datasets</a:t>
          </a:r>
        </a:p>
      </dgm:t>
    </dgm:pt>
    <dgm:pt modelId="{1F5304C7-56B1-468F-AB28-D3B11D2883FF}" type="parTrans" cxnId="{C4F0CF1B-7967-4291-BEEA-54A085B1A390}">
      <dgm:prSet/>
      <dgm:spPr/>
      <dgm:t>
        <a:bodyPr/>
        <a:lstStyle/>
        <a:p>
          <a:endParaRPr lang="en-US"/>
        </a:p>
      </dgm:t>
    </dgm:pt>
    <dgm:pt modelId="{D9D9215D-555F-4D0C-8F44-F3E1479612AA}" type="sibTrans" cxnId="{C4F0CF1B-7967-4291-BEEA-54A085B1A390}">
      <dgm:prSet/>
      <dgm:spPr/>
      <dgm:t>
        <a:bodyPr/>
        <a:lstStyle/>
        <a:p>
          <a:endParaRPr lang="en-US"/>
        </a:p>
      </dgm:t>
    </dgm:pt>
    <dgm:pt modelId="{1045F8CF-BCF4-4094-9473-2475361AF617}">
      <dgm:prSet phldrT="[Text]"/>
      <dgm:spPr/>
      <dgm:t>
        <a:bodyPr/>
        <a:lstStyle/>
        <a:p>
          <a:r>
            <a:rPr lang="en-US" dirty="0"/>
            <a:t>Results</a:t>
          </a:r>
        </a:p>
      </dgm:t>
    </dgm:pt>
    <dgm:pt modelId="{0C47B13D-2D7E-4BEC-9C0A-E04B61049523}" type="parTrans" cxnId="{CCE0730E-3A54-4F52-BFC5-1DAE4F66FB68}">
      <dgm:prSet/>
      <dgm:spPr/>
      <dgm:t>
        <a:bodyPr/>
        <a:lstStyle/>
        <a:p>
          <a:endParaRPr lang="en-US"/>
        </a:p>
      </dgm:t>
    </dgm:pt>
    <dgm:pt modelId="{056ECFF9-B57E-43DC-8EF6-6602EBF0E770}" type="sibTrans" cxnId="{CCE0730E-3A54-4F52-BFC5-1DAE4F66FB68}">
      <dgm:prSet/>
      <dgm:spPr/>
      <dgm:t>
        <a:bodyPr/>
        <a:lstStyle/>
        <a:p>
          <a:endParaRPr lang="en-US"/>
        </a:p>
      </dgm:t>
    </dgm:pt>
    <dgm:pt modelId="{C3BF8EBC-5D20-4201-8097-2582E3AD884F}" type="pres">
      <dgm:prSet presAssocID="{37095F0D-5D76-448D-B98A-FF9312043EE5}" presName="linearFlow" presStyleCnt="0">
        <dgm:presLayoutVars>
          <dgm:dir/>
          <dgm:animLvl val="lvl"/>
          <dgm:resizeHandles val="exact"/>
        </dgm:presLayoutVars>
      </dgm:prSet>
      <dgm:spPr/>
    </dgm:pt>
    <dgm:pt modelId="{65BC0C7D-0A4B-4230-9BE5-7F326B74004A}" type="pres">
      <dgm:prSet presAssocID="{B1A8A125-199B-4D03-A7E2-A0EC5DA17510}" presName="composite" presStyleCnt="0"/>
      <dgm:spPr/>
    </dgm:pt>
    <dgm:pt modelId="{8B5DEF8B-B17D-4AD0-8337-ECB66B0B12D9}" type="pres">
      <dgm:prSet presAssocID="{B1A8A125-199B-4D03-A7E2-A0EC5DA17510}" presName="parentText" presStyleLbl="alignNode1" presStyleIdx="0" presStyleCnt="3">
        <dgm:presLayoutVars>
          <dgm:chMax val="1"/>
          <dgm:bulletEnabled val="1"/>
        </dgm:presLayoutVars>
      </dgm:prSet>
      <dgm:spPr/>
    </dgm:pt>
    <dgm:pt modelId="{629EBCF9-2157-45C7-86A2-051C77676313}" type="pres">
      <dgm:prSet presAssocID="{B1A8A125-199B-4D03-A7E2-A0EC5DA17510}" presName="descendantText" presStyleLbl="alignAcc1" presStyleIdx="0" presStyleCnt="3">
        <dgm:presLayoutVars>
          <dgm:bulletEnabled val="1"/>
        </dgm:presLayoutVars>
      </dgm:prSet>
      <dgm:spPr/>
    </dgm:pt>
    <dgm:pt modelId="{88103E46-9982-4FE5-B4A4-9AAD7050577F}" type="pres">
      <dgm:prSet presAssocID="{0B31402B-5025-4B3C-AA3E-77ED162FB6B7}" presName="sp" presStyleCnt="0"/>
      <dgm:spPr/>
    </dgm:pt>
    <dgm:pt modelId="{715F9C7A-227C-4F0C-A21A-D30D848589C1}" type="pres">
      <dgm:prSet presAssocID="{94C95774-2366-4A18-B726-A6117A8C0F72}" presName="composite" presStyleCnt="0"/>
      <dgm:spPr/>
    </dgm:pt>
    <dgm:pt modelId="{E05D0119-9E2B-464B-9C66-557F4E4B7632}" type="pres">
      <dgm:prSet presAssocID="{94C95774-2366-4A18-B726-A6117A8C0F72}" presName="parentText" presStyleLbl="alignNode1" presStyleIdx="1" presStyleCnt="3">
        <dgm:presLayoutVars>
          <dgm:chMax val="1"/>
          <dgm:bulletEnabled val="1"/>
        </dgm:presLayoutVars>
      </dgm:prSet>
      <dgm:spPr/>
    </dgm:pt>
    <dgm:pt modelId="{2A3C1B4E-DE6F-4960-96C0-C92F1CFCEED8}" type="pres">
      <dgm:prSet presAssocID="{94C95774-2366-4A18-B726-A6117A8C0F72}" presName="descendantText" presStyleLbl="alignAcc1" presStyleIdx="1" presStyleCnt="3">
        <dgm:presLayoutVars>
          <dgm:bulletEnabled val="1"/>
        </dgm:presLayoutVars>
      </dgm:prSet>
      <dgm:spPr/>
    </dgm:pt>
    <dgm:pt modelId="{BA2CA247-8295-4CB3-BF51-902E1DEB01CD}" type="pres">
      <dgm:prSet presAssocID="{FAF4A928-1484-462C-B530-D0D0C7CA7B30}" presName="sp" presStyleCnt="0"/>
      <dgm:spPr/>
    </dgm:pt>
    <dgm:pt modelId="{BF2CE64A-DD5B-436D-B9CE-FAA7086F63E1}" type="pres">
      <dgm:prSet presAssocID="{1B3AE54C-4252-4EB6-8CD9-0B9B348D5D21}" presName="composite" presStyleCnt="0"/>
      <dgm:spPr/>
    </dgm:pt>
    <dgm:pt modelId="{74B0232F-335F-4190-8AF6-539EF355E890}" type="pres">
      <dgm:prSet presAssocID="{1B3AE54C-4252-4EB6-8CD9-0B9B348D5D21}" presName="parentText" presStyleLbl="alignNode1" presStyleIdx="2" presStyleCnt="3">
        <dgm:presLayoutVars>
          <dgm:chMax val="1"/>
          <dgm:bulletEnabled val="1"/>
        </dgm:presLayoutVars>
      </dgm:prSet>
      <dgm:spPr/>
    </dgm:pt>
    <dgm:pt modelId="{FDC8F157-49AB-4CE8-9121-3B8A72EFDD50}" type="pres">
      <dgm:prSet presAssocID="{1B3AE54C-4252-4EB6-8CD9-0B9B348D5D21}" presName="descendantText" presStyleLbl="alignAcc1" presStyleIdx="2" presStyleCnt="3">
        <dgm:presLayoutVars>
          <dgm:bulletEnabled val="1"/>
        </dgm:presLayoutVars>
      </dgm:prSet>
      <dgm:spPr/>
    </dgm:pt>
  </dgm:ptLst>
  <dgm:cxnLst>
    <dgm:cxn modelId="{CCE0730E-3A54-4F52-BFC5-1DAE4F66FB68}" srcId="{1B3AE54C-4252-4EB6-8CD9-0B9B348D5D21}" destId="{1045F8CF-BCF4-4094-9473-2475361AF617}" srcOrd="1" destOrd="0" parTransId="{0C47B13D-2D7E-4BEC-9C0A-E04B61049523}" sibTransId="{056ECFF9-B57E-43DC-8EF6-6602EBF0E770}"/>
    <dgm:cxn modelId="{10FCFF15-DC9C-433B-B5BF-BAE29C027D86}" srcId="{94C95774-2366-4A18-B726-A6117A8C0F72}" destId="{CD64172B-0A2A-455B-8C58-F998CB514AF9}" srcOrd="1" destOrd="0" parTransId="{6456D24D-E82E-4EA8-A8F2-9640DDA3BAC3}" sibTransId="{4506C80B-DDD1-4B98-9AE9-AE2C6B3CDBE7}"/>
    <dgm:cxn modelId="{C4F0CF1B-7967-4291-BEEA-54A085B1A390}" srcId="{1B3AE54C-4252-4EB6-8CD9-0B9B348D5D21}" destId="{D447C2FB-C392-4C41-8FD1-7237AB7B482F}" srcOrd="0" destOrd="0" parTransId="{1F5304C7-56B1-468F-AB28-D3B11D2883FF}" sibTransId="{D9D9215D-555F-4D0C-8F44-F3E1479612AA}"/>
    <dgm:cxn modelId="{96C21A1D-BBD1-4187-8102-22C6326B024E}" type="presOf" srcId="{94C95774-2366-4A18-B726-A6117A8C0F72}" destId="{E05D0119-9E2B-464B-9C66-557F4E4B7632}" srcOrd="0" destOrd="0" presId="urn:microsoft.com/office/officeart/2005/8/layout/chevron2"/>
    <dgm:cxn modelId="{CE51832B-59BD-4BD2-9F7D-AF75623DDE60}" type="presOf" srcId="{1B3AE54C-4252-4EB6-8CD9-0B9B348D5D21}" destId="{74B0232F-335F-4190-8AF6-539EF355E890}" srcOrd="0" destOrd="0" presId="urn:microsoft.com/office/officeart/2005/8/layout/chevron2"/>
    <dgm:cxn modelId="{7BD6E864-E48C-4116-96E4-33C3848D1301}" type="presOf" srcId="{1045F8CF-BCF4-4094-9473-2475361AF617}" destId="{FDC8F157-49AB-4CE8-9121-3B8A72EFDD50}" srcOrd="0" destOrd="1" presId="urn:microsoft.com/office/officeart/2005/8/layout/chevron2"/>
    <dgm:cxn modelId="{D6BE2265-03FA-4336-96C1-EFFEFC9E75BC}" srcId="{37095F0D-5D76-448D-B98A-FF9312043EE5}" destId="{B1A8A125-199B-4D03-A7E2-A0EC5DA17510}" srcOrd="0" destOrd="0" parTransId="{59C9493F-8D31-431E-818C-9C76077D5725}" sibTransId="{0B31402B-5025-4B3C-AA3E-77ED162FB6B7}"/>
    <dgm:cxn modelId="{77016766-F821-41E4-981A-B525248350C6}" type="presOf" srcId="{920AA220-0A06-40A5-8AC5-B2D4E4BBF360}" destId="{629EBCF9-2157-45C7-86A2-051C77676313}" srcOrd="0" destOrd="0" presId="urn:microsoft.com/office/officeart/2005/8/layout/chevron2"/>
    <dgm:cxn modelId="{D103944C-6136-4CF2-9AB9-9C6B0DA31DE1}" type="presOf" srcId="{B1A8A125-199B-4D03-A7E2-A0EC5DA17510}" destId="{8B5DEF8B-B17D-4AD0-8337-ECB66B0B12D9}" srcOrd="0" destOrd="0" presId="urn:microsoft.com/office/officeart/2005/8/layout/chevron2"/>
    <dgm:cxn modelId="{68C20574-4BC8-4DDD-A1A1-4126F9575A19}" type="presOf" srcId="{5C21FC98-1B92-4C46-9ED9-99B882A97602}" destId="{629EBCF9-2157-45C7-86A2-051C77676313}" srcOrd="0" destOrd="1" presId="urn:microsoft.com/office/officeart/2005/8/layout/chevron2"/>
    <dgm:cxn modelId="{439AAA76-EA98-4811-BB3F-33DF1E7A8D5A}" type="presOf" srcId="{D447C2FB-C392-4C41-8FD1-7237AB7B482F}" destId="{FDC8F157-49AB-4CE8-9121-3B8A72EFDD50}" srcOrd="0" destOrd="0" presId="urn:microsoft.com/office/officeart/2005/8/layout/chevron2"/>
    <dgm:cxn modelId="{74749057-B04F-4BE5-9A15-7174F4A2F773}" srcId="{B1A8A125-199B-4D03-A7E2-A0EC5DA17510}" destId="{5C21FC98-1B92-4C46-9ED9-99B882A97602}" srcOrd="1" destOrd="0" parTransId="{0FC579BF-19C3-4CC3-A6C5-5B37C9599036}" sibTransId="{E85DC282-C76D-4330-AE99-06E70B39B262}"/>
    <dgm:cxn modelId="{B89924A8-1979-4D3E-90AF-4FB28BE29F8C}" type="presOf" srcId="{CD64172B-0A2A-455B-8C58-F998CB514AF9}" destId="{2A3C1B4E-DE6F-4960-96C0-C92F1CFCEED8}" srcOrd="0" destOrd="1" presId="urn:microsoft.com/office/officeart/2005/8/layout/chevron2"/>
    <dgm:cxn modelId="{AD126BC1-C95D-4B3E-9281-CB57CC6A1E84}" type="presOf" srcId="{8013F539-D1E6-4E10-B1D5-0DBA8AF83753}" destId="{2A3C1B4E-DE6F-4960-96C0-C92F1CFCEED8}" srcOrd="0" destOrd="0" presId="urn:microsoft.com/office/officeart/2005/8/layout/chevron2"/>
    <dgm:cxn modelId="{0A25CFC8-839F-450D-9A33-E2FEB5A6DA85}" srcId="{37095F0D-5D76-448D-B98A-FF9312043EE5}" destId="{1B3AE54C-4252-4EB6-8CD9-0B9B348D5D21}" srcOrd="2" destOrd="0" parTransId="{673640FC-F9BD-4821-BA67-9336F488004E}" sibTransId="{21CC0114-DAB8-444E-889F-04B19E9A4682}"/>
    <dgm:cxn modelId="{5F1138D8-B9DD-4ABD-8398-212C82363D0B}" srcId="{37095F0D-5D76-448D-B98A-FF9312043EE5}" destId="{94C95774-2366-4A18-B726-A6117A8C0F72}" srcOrd="1" destOrd="0" parTransId="{D58E14A0-A2AA-40A3-90DA-569A11C0BD1E}" sibTransId="{FAF4A928-1484-462C-B530-D0D0C7CA7B30}"/>
    <dgm:cxn modelId="{D72CA2E2-C807-4E8D-9262-9E9ED49BA2F6}" type="presOf" srcId="{37095F0D-5D76-448D-B98A-FF9312043EE5}" destId="{C3BF8EBC-5D20-4201-8097-2582E3AD884F}" srcOrd="0" destOrd="0" presId="urn:microsoft.com/office/officeart/2005/8/layout/chevron2"/>
    <dgm:cxn modelId="{A2BF3DF3-F456-4614-9C18-224BD86FD5CC}" srcId="{94C95774-2366-4A18-B726-A6117A8C0F72}" destId="{8013F539-D1E6-4E10-B1D5-0DBA8AF83753}" srcOrd="0" destOrd="0" parTransId="{A9D73A0D-2487-4B8C-89DF-89FA7FF07A98}" sibTransId="{902C6DBC-68BF-4E99-AF62-945C7F6259E7}"/>
    <dgm:cxn modelId="{7896A6FB-443C-4E61-AE2E-FDD36388674A}" srcId="{B1A8A125-199B-4D03-A7E2-A0EC5DA17510}" destId="{920AA220-0A06-40A5-8AC5-B2D4E4BBF360}" srcOrd="0" destOrd="0" parTransId="{D4341C24-E5CC-455B-A1F8-0A7B5E2FFB40}" sibTransId="{EB2832D3-E7B4-4A35-B156-7B7BB60904F6}"/>
    <dgm:cxn modelId="{C1F06980-DDB8-4C1D-9BC3-A5072733E69A}" type="presParOf" srcId="{C3BF8EBC-5D20-4201-8097-2582E3AD884F}" destId="{65BC0C7D-0A4B-4230-9BE5-7F326B74004A}" srcOrd="0" destOrd="0" presId="urn:microsoft.com/office/officeart/2005/8/layout/chevron2"/>
    <dgm:cxn modelId="{AD9079F8-B61E-4463-B181-FBDC842A6C54}" type="presParOf" srcId="{65BC0C7D-0A4B-4230-9BE5-7F326B74004A}" destId="{8B5DEF8B-B17D-4AD0-8337-ECB66B0B12D9}" srcOrd="0" destOrd="0" presId="urn:microsoft.com/office/officeart/2005/8/layout/chevron2"/>
    <dgm:cxn modelId="{644ADF04-3EB9-45CA-A491-BB932985CC41}" type="presParOf" srcId="{65BC0C7D-0A4B-4230-9BE5-7F326B74004A}" destId="{629EBCF9-2157-45C7-86A2-051C77676313}" srcOrd="1" destOrd="0" presId="urn:microsoft.com/office/officeart/2005/8/layout/chevron2"/>
    <dgm:cxn modelId="{8F3A1F71-810C-4AB9-979F-F1826B1D8076}" type="presParOf" srcId="{C3BF8EBC-5D20-4201-8097-2582E3AD884F}" destId="{88103E46-9982-4FE5-B4A4-9AAD7050577F}" srcOrd="1" destOrd="0" presId="urn:microsoft.com/office/officeart/2005/8/layout/chevron2"/>
    <dgm:cxn modelId="{5B5CAC72-5B04-4BC1-B554-4B7CC7BFC244}" type="presParOf" srcId="{C3BF8EBC-5D20-4201-8097-2582E3AD884F}" destId="{715F9C7A-227C-4F0C-A21A-D30D848589C1}" srcOrd="2" destOrd="0" presId="urn:microsoft.com/office/officeart/2005/8/layout/chevron2"/>
    <dgm:cxn modelId="{E2346629-D22D-46E4-B32E-937BB85D4A74}" type="presParOf" srcId="{715F9C7A-227C-4F0C-A21A-D30D848589C1}" destId="{E05D0119-9E2B-464B-9C66-557F4E4B7632}" srcOrd="0" destOrd="0" presId="urn:microsoft.com/office/officeart/2005/8/layout/chevron2"/>
    <dgm:cxn modelId="{3FF911BF-D086-4709-AAEC-94EF2ABF6F46}" type="presParOf" srcId="{715F9C7A-227C-4F0C-A21A-D30D848589C1}" destId="{2A3C1B4E-DE6F-4960-96C0-C92F1CFCEED8}" srcOrd="1" destOrd="0" presId="urn:microsoft.com/office/officeart/2005/8/layout/chevron2"/>
    <dgm:cxn modelId="{8DD4ACCF-5C5B-452A-9118-A8B5E10C656F}" type="presParOf" srcId="{C3BF8EBC-5D20-4201-8097-2582E3AD884F}" destId="{BA2CA247-8295-4CB3-BF51-902E1DEB01CD}" srcOrd="3" destOrd="0" presId="urn:microsoft.com/office/officeart/2005/8/layout/chevron2"/>
    <dgm:cxn modelId="{661A78DE-1924-4847-9D2B-C0BC66AA0CAA}" type="presParOf" srcId="{C3BF8EBC-5D20-4201-8097-2582E3AD884F}" destId="{BF2CE64A-DD5B-436D-B9CE-FAA7086F63E1}" srcOrd="4" destOrd="0" presId="urn:microsoft.com/office/officeart/2005/8/layout/chevron2"/>
    <dgm:cxn modelId="{E1A2E4D6-1487-4E1B-B53D-1EAFFF7C60BE}" type="presParOf" srcId="{BF2CE64A-DD5B-436D-B9CE-FAA7086F63E1}" destId="{74B0232F-335F-4190-8AF6-539EF355E890}" srcOrd="0" destOrd="0" presId="urn:microsoft.com/office/officeart/2005/8/layout/chevron2"/>
    <dgm:cxn modelId="{C3E19A9F-FBED-46CF-8290-517178D87DD8}" type="presParOf" srcId="{BF2CE64A-DD5B-436D-B9CE-FAA7086F63E1}" destId="{FDC8F157-49AB-4CE8-9121-3B8A72EFDD5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DE7872-FA41-486B-9853-15950E99653C}"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C47BF554-8B48-4064-84F1-1F3789DDFBDB}">
      <dgm:prSet phldrT="[Text]"/>
      <dgm:spPr>
        <a:solidFill>
          <a:srgbClr val="FFFF00"/>
        </a:solidFill>
      </dgm:spPr>
      <dgm:t>
        <a:bodyPr/>
        <a:lstStyle/>
        <a:p>
          <a:r>
            <a:rPr lang="en-US" dirty="0"/>
            <a:t> </a:t>
          </a:r>
        </a:p>
      </dgm:t>
    </dgm:pt>
    <dgm:pt modelId="{97F5DDB1-418E-4136-B893-53208F9516ED}" type="parTrans" cxnId="{C5E0A607-F767-4A42-950D-12A63F7BD2FF}">
      <dgm:prSet/>
      <dgm:spPr/>
      <dgm:t>
        <a:bodyPr/>
        <a:lstStyle/>
        <a:p>
          <a:endParaRPr lang="en-US"/>
        </a:p>
      </dgm:t>
    </dgm:pt>
    <dgm:pt modelId="{ECFEECFD-6A82-41E7-8A4A-65083F6D9427}" type="sibTrans" cxnId="{C5E0A607-F767-4A42-950D-12A63F7BD2FF}">
      <dgm:prSet/>
      <dgm:spPr/>
      <dgm:t>
        <a:bodyPr/>
        <a:lstStyle/>
        <a:p>
          <a:endParaRPr lang="en-US"/>
        </a:p>
      </dgm:t>
    </dgm:pt>
    <dgm:pt modelId="{920B4E78-F6BA-44F7-B0E0-9D0ED9045EC4}">
      <dgm:prSet phldrT="[Text]"/>
      <dgm:spPr>
        <a:solidFill>
          <a:srgbClr val="FFC000"/>
        </a:solidFill>
      </dgm:spPr>
      <dgm:t>
        <a:bodyPr/>
        <a:lstStyle/>
        <a:p>
          <a:r>
            <a:rPr lang="en-US" dirty="0"/>
            <a:t> </a:t>
          </a:r>
        </a:p>
      </dgm:t>
    </dgm:pt>
    <dgm:pt modelId="{85C7A654-E59E-4F39-AB21-F1DB24E20A85}" type="parTrans" cxnId="{03D8E1C3-B33E-46AB-82EF-EEA547DB094D}">
      <dgm:prSet/>
      <dgm:spPr/>
      <dgm:t>
        <a:bodyPr/>
        <a:lstStyle/>
        <a:p>
          <a:endParaRPr lang="en-US"/>
        </a:p>
      </dgm:t>
    </dgm:pt>
    <dgm:pt modelId="{3C04A736-26BC-40AA-90B0-54C61E9FE501}" type="sibTrans" cxnId="{03D8E1C3-B33E-46AB-82EF-EEA547DB094D}">
      <dgm:prSet/>
      <dgm:spPr/>
      <dgm:t>
        <a:bodyPr/>
        <a:lstStyle/>
        <a:p>
          <a:endParaRPr lang="en-US"/>
        </a:p>
      </dgm:t>
    </dgm:pt>
    <dgm:pt modelId="{43489FB7-CFE6-49C3-A262-D773C8F14B16}">
      <dgm:prSet phldrT="[Text]"/>
      <dgm:spPr>
        <a:solidFill>
          <a:srgbClr val="FF0000"/>
        </a:solidFill>
      </dgm:spPr>
      <dgm:t>
        <a:bodyPr/>
        <a:lstStyle/>
        <a:p>
          <a:r>
            <a:rPr lang="en-US" dirty="0"/>
            <a:t> </a:t>
          </a:r>
        </a:p>
      </dgm:t>
    </dgm:pt>
    <dgm:pt modelId="{97FA1EAA-8BEF-4911-B5C4-9A8D8B207348}" type="parTrans" cxnId="{5C66D0A2-5598-47B0-B83C-900C92ED38AF}">
      <dgm:prSet/>
      <dgm:spPr/>
      <dgm:t>
        <a:bodyPr/>
        <a:lstStyle/>
        <a:p>
          <a:endParaRPr lang="en-US"/>
        </a:p>
      </dgm:t>
    </dgm:pt>
    <dgm:pt modelId="{646FBC30-46B6-4FB7-B2DA-25FE17AAAA72}" type="sibTrans" cxnId="{5C66D0A2-5598-47B0-B83C-900C92ED38AF}">
      <dgm:prSet/>
      <dgm:spPr/>
      <dgm:t>
        <a:bodyPr/>
        <a:lstStyle/>
        <a:p>
          <a:endParaRPr lang="en-US"/>
        </a:p>
      </dgm:t>
    </dgm:pt>
    <dgm:pt modelId="{A01F70FA-837A-4BF0-8F4F-0DC61CD512D9}">
      <dgm:prSet phldrT="[Text]"/>
      <dgm:spPr/>
      <dgm:t>
        <a:bodyPr/>
        <a:lstStyle/>
        <a:p>
          <a:r>
            <a:rPr lang="en-US" dirty="0"/>
            <a:t> </a:t>
          </a:r>
        </a:p>
      </dgm:t>
    </dgm:pt>
    <dgm:pt modelId="{CFC6249B-37A4-42D0-90A7-EA0579DB49D6}" type="parTrans" cxnId="{A26CE506-01A4-4811-8C64-F2984AAAAD9E}">
      <dgm:prSet/>
      <dgm:spPr/>
      <dgm:t>
        <a:bodyPr/>
        <a:lstStyle/>
        <a:p>
          <a:endParaRPr lang="en-US"/>
        </a:p>
      </dgm:t>
    </dgm:pt>
    <dgm:pt modelId="{BBA7E883-966C-402A-9D97-B896B86B829A}" type="sibTrans" cxnId="{A26CE506-01A4-4811-8C64-F2984AAAAD9E}">
      <dgm:prSet/>
      <dgm:spPr/>
      <dgm:t>
        <a:bodyPr/>
        <a:lstStyle/>
        <a:p>
          <a:endParaRPr lang="en-US"/>
        </a:p>
      </dgm:t>
    </dgm:pt>
    <dgm:pt modelId="{BA9FBF5C-A7E6-4D4A-B904-F12B4E61D01E}">
      <dgm:prSet phldrT="[Text]"/>
      <dgm:spPr/>
      <dgm:t>
        <a:bodyPr/>
        <a:lstStyle/>
        <a:p>
          <a:r>
            <a:rPr lang="en-US" dirty="0"/>
            <a:t> </a:t>
          </a:r>
        </a:p>
      </dgm:t>
    </dgm:pt>
    <dgm:pt modelId="{057531AA-526E-4A49-A87A-156A256E59C4}" type="parTrans" cxnId="{561F8F6B-6EE3-4F3B-8181-5CD9F7BAE630}">
      <dgm:prSet/>
      <dgm:spPr/>
      <dgm:t>
        <a:bodyPr/>
        <a:lstStyle/>
        <a:p>
          <a:endParaRPr lang="en-US"/>
        </a:p>
      </dgm:t>
    </dgm:pt>
    <dgm:pt modelId="{4D825CD4-0931-4A17-A367-8156FAA8ABFF}" type="sibTrans" cxnId="{561F8F6B-6EE3-4F3B-8181-5CD9F7BAE630}">
      <dgm:prSet/>
      <dgm:spPr/>
      <dgm:t>
        <a:bodyPr/>
        <a:lstStyle/>
        <a:p>
          <a:endParaRPr lang="en-US"/>
        </a:p>
      </dgm:t>
    </dgm:pt>
    <dgm:pt modelId="{0B207AB6-010C-422C-A5AE-252C3CABFD4A}">
      <dgm:prSet phldrT="[Text]"/>
      <dgm:spPr>
        <a:noFill/>
        <a:ln>
          <a:noFill/>
        </a:ln>
      </dgm:spPr>
      <dgm:t>
        <a:bodyPr/>
        <a:lstStyle/>
        <a:p>
          <a:r>
            <a:rPr lang="en-US" dirty="0"/>
            <a:t> </a:t>
          </a:r>
        </a:p>
      </dgm:t>
    </dgm:pt>
    <dgm:pt modelId="{AD724EE5-4676-4184-BCAA-2C43D56A8C6E}" type="sibTrans" cxnId="{B5BFAE8C-3E02-4307-837C-FBBC190D4C65}">
      <dgm:prSet/>
      <dgm:spPr/>
      <dgm:t>
        <a:bodyPr/>
        <a:lstStyle/>
        <a:p>
          <a:endParaRPr lang="en-US"/>
        </a:p>
      </dgm:t>
    </dgm:pt>
    <dgm:pt modelId="{E5692E34-82AA-452C-857F-BB394011B129}" type="parTrans" cxnId="{B5BFAE8C-3E02-4307-837C-FBBC190D4C65}">
      <dgm:prSet/>
      <dgm:spPr/>
      <dgm:t>
        <a:bodyPr/>
        <a:lstStyle/>
        <a:p>
          <a:endParaRPr lang="en-US"/>
        </a:p>
      </dgm:t>
    </dgm:pt>
    <dgm:pt modelId="{63631802-B004-4DEF-AE0E-4622B97C259C}" type="pres">
      <dgm:prSet presAssocID="{FFDE7872-FA41-486B-9853-15950E99653C}" presName="Name0" presStyleCnt="0">
        <dgm:presLayoutVars>
          <dgm:chMax val="1"/>
          <dgm:chPref val="1"/>
          <dgm:dir/>
          <dgm:animOne val="branch"/>
          <dgm:animLvl val="lvl"/>
        </dgm:presLayoutVars>
      </dgm:prSet>
      <dgm:spPr/>
    </dgm:pt>
    <dgm:pt modelId="{8FC368C4-5199-47E7-AFBE-A5E334967B8F}" type="pres">
      <dgm:prSet presAssocID="{0B207AB6-010C-422C-A5AE-252C3CABFD4A}" presName="Parent" presStyleLbl="node0" presStyleIdx="0" presStyleCnt="1" custLinFactNeighborX="224" custLinFactNeighborY="14">
        <dgm:presLayoutVars>
          <dgm:chMax val="6"/>
          <dgm:chPref val="6"/>
        </dgm:presLayoutVars>
      </dgm:prSet>
      <dgm:spPr/>
    </dgm:pt>
    <dgm:pt modelId="{C58D6838-F7D6-4B72-BE75-731E24E66AC9}" type="pres">
      <dgm:prSet presAssocID="{C47BF554-8B48-4064-84F1-1F3789DDFBDB}" presName="Accent1" presStyleCnt="0"/>
      <dgm:spPr/>
    </dgm:pt>
    <dgm:pt modelId="{ED8CE8D2-FB43-4973-A574-BDA688C0D24A}" type="pres">
      <dgm:prSet presAssocID="{C47BF554-8B48-4064-84F1-1F3789DDFBDB}" presName="Accent" presStyleLbl="bgShp" presStyleIdx="0" presStyleCnt="5"/>
      <dgm:spPr/>
    </dgm:pt>
    <dgm:pt modelId="{16F3EA55-B9A0-42EE-A86A-290EA24384A1}" type="pres">
      <dgm:prSet presAssocID="{C47BF554-8B48-4064-84F1-1F3789DDFBDB}" presName="Child1" presStyleLbl="node1" presStyleIdx="0" presStyleCnt="5">
        <dgm:presLayoutVars>
          <dgm:chMax val="0"/>
          <dgm:chPref val="0"/>
          <dgm:bulletEnabled val="1"/>
        </dgm:presLayoutVars>
      </dgm:prSet>
      <dgm:spPr/>
    </dgm:pt>
    <dgm:pt modelId="{E5D7DA6A-B1AE-4062-8AB0-C2A1572B9371}" type="pres">
      <dgm:prSet presAssocID="{920B4E78-F6BA-44F7-B0E0-9D0ED9045EC4}" presName="Accent2" presStyleCnt="0"/>
      <dgm:spPr/>
    </dgm:pt>
    <dgm:pt modelId="{4FB47297-96D9-47DA-937B-265487484F66}" type="pres">
      <dgm:prSet presAssocID="{920B4E78-F6BA-44F7-B0E0-9D0ED9045EC4}" presName="Accent" presStyleLbl="bgShp" presStyleIdx="1" presStyleCnt="5"/>
      <dgm:spPr>
        <a:noFill/>
      </dgm:spPr>
    </dgm:pt>
    <dgm:pt modelId="{C657C91B-D701-4E1E-B759-70ABC6A113EC}" type="pres">
      <dgm:prSet presAssocID="{920B4E78-F6BA-44F7-B0E0-9D0ED9045EC4}" presName="Child2" presStyleLbl="node1" presStyleIdx="1" presStyleCnt="5">
        <dgm:presLayoutVars>
          <dgm:chMax val="0"/>
          <dgm:chPref val="0"/>
          <dgm:bulletEnabled val="1"/>
        </dgm:presLayoutVars>
      </dgm:prSet>
      <dgm:spPr/>
    </dgm:pt>
    <dgm:pt modelId="{781209BB-3C44-473E-A517-9D038543512D}" type="pres">
      <dgm:prSet presAssocID="{43489FB7-CFE6-49C3-A262-D773C8F14B16}" presName="Accent3" presStyleCnt="0"/>
      <dgm:spPr/>
    </dgm:pt>
    <dgm:pt modelId="{4810204E-5452-463D-AA44-3BB099EF6CF5}" type="pres">
      <dgm:prSet presAssocID="{43489FB7-CFE6-49C3-A262-D773C8F14B16}" presName="Accent" presStyleLbl="bgShp" presStyleIdx="2" presStyleCnt="5"/>
      <dgm:spPr>
        <a:noFill/>
      </dgm:spPr>
    </dgm:pt>
    <dgm:pt modelId="{098AA742-3FDC-4C02-AD32-E50322491F55}" type="pres">
      <dgm:prSet presAssocID="{43489FB7-CFE6-49C3-A262-D773C8F14B16}" presName="Child3" presStyleLbl="node1" presStyleIdx="2" presStyleCnt="5" custLinFactNeighborX="-32332" custLinFactNeighborY="37861">
        <dgm:presLayoutVars>
          <dgm:chMax val="0"/>
          <dgm:chPref val="0"/>
          <dgm:bulletEnabled val="1"/>
        </dgm:presLayoutVars>
      </dgm:prSet>
      <dgm:spPr/>
    </dgm:pt>
    <dgm:pt modelId="{1FB43F80-DCA4-4F2F-87C1-06753384C0A3}" type="pres">
      <dgm:prSet presAssocID="{A01F70FA-837A-4BF0-8F4F-0DC61CD512D9}" presName="Accent4" presStyleCnt="0"/>
      <dgm:spPr/>
    </dgm:pt>
    <dgm:pt modelId="{CF1E4890-23DC-4389-8E1D-6069875D0629}" type="pres">
      <dgm:prSet presAssocID="{A01F70FA-837A-4BF0-8F4F-0DC61CD512D9}" presName="Accent" presStyleLbl="bgShp" presStyleIdx="3" presStyleCnt="5"/>
      <dgm:spPr>
        <a:noFill/>
      </dgm:spPr>
    </dgm:pt>
    <dgm:pt modelId="{70FBC790-3CBD-4203-88BE-FA956C5EF118}" type="pres">
      <dgm:prSet presAssocID="{A01F70FA-837A-4BF0-8F4F-0DC61CD512D9}" presName="Child4" presStyleLbl="node1" presStyleIdx="3" presStyleCnt="5" custLinFactNeighborX="-66573" custLinFactNeighborY="-26312">
        <dgm:presLayoutVars>
          <dgm:chMax val="0"/>
          <dgm:chPref val="0"/>
          <dgm:bulletEnabled val="1"/>
        </dgm:presLayoutVars>
      </dgm:prSet>
      <dgm:spPr/>
    </dgm:pt>
    <dgm:pt modelId="{5C8278CF-83F7-4B87-891B-48EE4C8F5509}" type="pres">
      <dgm:prSet presAssocID="{BA9FBF5C-A7E6-4D4A-B904-F12B4E61D01E}" presName="Accent5" presStyleCnt="0"/>
      <dgm:spPr/>
    </dgm:pt>
    <dgm:pt modelId="{93BBD9C5-74E7-470C-B789-145643B66546}" type="pres">
      <dgm:prSet presAssocID="{BA9FBF5C-A7E6-4D4A-B904-F12B4E61D01E}" presName="Accent" presStyleLbl="bgShp" presStyleIdx="4" presStyleCnt="5"/>
      <dgm:spPr>
        <a:noFill/>
      </dgm:spPr>
    </dgm:pt>
    <dgm:pt modelId="{0C1A049B-E04D-4465-94B5-60315952701A}" type="pres">
      <dgm:prSet presAssocID="{BA9FBF5C-A7E6-4D4A-B904-F12B4E61D01E}" presName="Child5" presStyleLbl="node1" presStyleIdx="4" presStyleCnt="5" custLinFactY="-19138" custLinFactNeighborX="-6868" custLinFactNeighborY="-100000">
        <dgm:presLayoutVars>
          <dgm:chMax val="0"/>
          <dgm:chPref val="0"/>
          <dgm:bulletEnabled val="1"/>
        </dgm:presLayoutVars>
      </dgm:prSet>
      <dgm:spPr/>
    </dgm:pt>
  </dgm:ptLst>
  <dgm:cxnLst>
    <dgm:cxn modelId="{A26CE506-01A4-4811-8C64-F2984AAAAD9E}" srcId="{0B207AB6-010C-422C-A5AE-252C3CABFD4A}" destId="{A01F70FA-837A-4BF0-8F4F-0DC61CD512D9}" srcOrd="3" destOrd="0" parTransId="{CFC6249B-37A4-42D0-90A7-EA0579DB49D6}" sibTransId="{BBA7E883-966C-402A-9D97-B896B86B829A}"/>
    <dgm:cxn modelId="{C5E0A607-F767-4A42-950D-12A63F7BD2FF}" srcId="{0B207AB6-010C-422C-A5AE-252C3CABFD4A}" destId="{C47BF554-8B48-4064-84F1-1F3789DDFBDB}" srcOrd="0" destOrd="0" parTransId="{97F5DDB1-418E-4136-B893-53208F9516ED}" sibTransId="{ECFEECFD-6A82-41E7-8A4A-65083F6D9427}"/>
    <dgm:cxn modelId="{6C812015-D91B-4343-8B5A-5651D076EB83}" type="presOf" srcId="{FFDE7872-FA41-486B-9853-15950E99653C}" destId="{63631802-B004-4DEF-AE0E-4622B97C259C}" srcOrd="0" destOrd="0" presId="urn:microsoft.com/office/officeart/2011/layout/HexagonRadial"/>
    <dgm:cxn modelId="{561F8F6B-6EE3-4F3B-8181-5CD9F7BAE630}" srcId="{0B207AB6-010C-422C-A5AE-252C3CABFD4A}" destId="{BA9FBF5C-A7E6-4D4A-B904-F12B4E61D01E}" srcOrd="4" destOrd="0" parTransId="{057531AA-526E-4A49-A87A-156A256E59C4}" sibTransId="{4D825CD4-0931-4A17-A367-8156FAA8ABFF}"/>
    <dgm:cxn modelId="{64214F6F-2E28-4913-A915-869D3E4C06EE}" type="presOf" srcId="{43489FB7-CFE6-49C3-A262-D773C8F14B16}" destId="{098AA742-3FDC-4C02-AD32-E50322491F55}" srcOrd="0" destOrd="0" presId="urn:microsoft.com/office/officeart/2011/layout/HexagonRadial"/>
    <dgm:cxn modelId="{09008B57-5606-483B-B651-9A57075C027B}" type="presOf" srcId="{BA9FBF5C-A7E6-4D4A-B904-F12B4E61D01E}" destId="{0C1A049B-E04D-4465-94B5-60315952701A}" srcOrd="0" destOrd="0" presId="urn:microsoft.com/office/officeart/2011/layout/HexagonRadial"/>
    <dgm:cxn modelId="{B5BFAE8C-3E02-4307-837C-FBBC190D4C65}" srcId="{FFDE7872-FA41-486B-9853-15950E99653C}" destId="{0B207AB6-010C-422C-A5AE-252C3CABFD4A}" srcOrd="0" destOrd="0" parTransId="{E5692E34-82AA-452C-857F-BB394011B129}" sibTransId="{AD724EE5-4676-4184-BCAA-2C43D56A8C6E}"/>
    <dgm:cxn modelId="{5C66D0A2-5598-47B0-B83C-900C92ED38AF}" srcId="{0B207AB6-010C-422C-A5AE-252C3CABFD4A}" destId="{43489FB7-CFE6-49C3-A262-D773C8F14B16}" srcOrd="2" destOrd="0" parTransId="{97FA1EAA-8BEF-4911-B5C4-9A8D8B207348}" sibTransId="{646FBC30-46B6-4FB7-B2DA-25FE17AAAA72}"/>
    <dgm:cxn modelId="{1705AEAE-4DDA-477A-94E3-B1687AF3D536}" type="presOf" srcId="{0B207AB6-010C-422C-A5AE-252C3CABFD4A}" destId="{8FC368C4-5199-47E7-AFBE-A5E334967B8F}" srcOrd="0" destOrd="0" presId="urn:microsoft.com/office/officeart/2011/layout/HexagonRadial"/>
    <dgm:cxn modelId="{03D8E1C3-B33E-46AB-82EF-EEA547DB094D}" srcId="{0B207AB6-010C-422C-A5AE-252C3CABFD4A}" destId="{920B4E78-F6BA-44F7-B0E0-9D0ED9045EC4}" srcOrd="1" destOrd="0" parTransId="{85C7A654-E59E-4F39-AB21-F1DB24E20A85}" sibTransId="{3C04A736-26BC-40AA-90B0-54C61E9FE501}"/>
    <dgm:cxn modelId="{F8A8C4D6-2BAF-40B8-B005-E022A9456FA9}" type="presOf" srcId="{C47BF554-8B48-4064-84F1-1F3789DDFBDB}" destId="{16F3EA55-B9A0-42EE-A86A-290EA24384A1}" srcOrd="0" destOrd="0" presId="urn:microsoft.com/office/officeart/2011/layout/HexagonRadial"/>
    <dgm:cxn modelId="{ACB178E6-D92A-4237-9B63-3ED0BEE6D2BB}" type="presOf" srcId="{920B4E78-F6BA-44F7-B0E0-9D0ED9045EC4}" destId="{C657C91B-D701-4E1E-B759-70ABC6A113EC}" srcOrd="0" destOrd="0" presId="urn:microsoft.com/office/officeart/2011/layout/HexagonRadial"/>
    <dgm:cxn modelId="{FC3B23FD-5F9A-433C-A746-B56836F45212}" type="presOf" srcId="{A01F70FA-837A-4BF0-8F4F-0DC61CD512D9}" destId="{70FBC790-3CBD-4203-88BE-FA956C5EF118}" srcOrd="0" destOrd="0" presId="urn:microsoft.com/office/officeart/2011/layout/HexagonRadial"/>
    <dgm:cxn modelId="{229F3685-706D-4713-BC33-8A478D690328}" type="presParOf" srcId="{63631802-B004-4DEF-AE0E-4622B97C259C}" destId="{8FC368C4-5199-47E7-AFBE-A5E334967B8F}" srcOrd="0" destOrd="0" presId="urn:microsoft.com/office/officeart/2011/layout/HexagonRadial"/>
    <dgm:cxn modelId="{186F74F5-4AAA-4042-A4A8-B892F72146F8}" type="presParOf" srcId="{63631802-B004-4DEF-AE0E-4622B97C259C}" destId="{C58D6838-F7D6-4B72-BE75-731E24E66AC9}" srcOrd="1" destOrd="0" presId="urn:microsoft.com/office/officeart/2011/layout/HexagonRadial"/>
    <dgm:cxn modelId="{7BBD0B75-A56F-47EF-8498-82B59EE8D257}" type="presParOf" srcId="{C58D6838-F7D6-4B72-BE75-731E24E66AC9}" destId="{ED8CE8D2-FB43-4973-A574-BDA688C0D24A}" srcOrd="0" destOrd="0" presId="urn:microsoft.com/office/officeart/2011/layout/HexagonRadial"/>
    <dgm:cxn modelId="{6FFAEE03-D02D-47A5-95ED-F30EE549A811}" type="presParOf" srcId="{63631802-B004-4DEF-AE0E-4622B97C259C}" destId="{16F3EA55-B9A0-42EE-A86A-290EA24384A1}" srcOrd="2" destOrd="0" presId="urn:microsoft.com/office/officeart/2011/layout/HexagonRadial"/>
    <dgm:cxn modelId="{AD2144D5-E833-4CA1-BDD1-4881D80A1D7C}" type="presParOf" srcId="{63631802-B004-4DEF-AE0E-4622B97C259C}" destId="{E5D7DA6A-B1AE-4062-8AB0-C2A1572B9371}" srcOrd="3" destOrd="0" presId="urn:microsoft.com/office/officeart/2011/layout/HexagonRadial"/>
    <dgm:cxn modelId="{2CB2A7D0-7130-418A-8FCD-456DC270FCA1}" type="presParOf" srcId="{E5D7DA6A-B1AE-4062-8AB0-C2A1572B9371}" destId="{4FB47297-96D9-47DA-937B-265487484F66}" srcOrd="0" destOrd="0" presId="urn:microsoft.com/office/officeart/2011/layout/HexagonRadial"/>
    <dgm:cxn modelId="{53C5F23A-6323-4672-88DB-0EAA8469A6FD}" type="presParOf" srcId="{63631802-B004-4DEF-AE0E-4622B97C259C}" destId="{C657C91B-D701-4E1E-B759-70ABC6A113EC}" srcOrd="4" destOrd="0" presId="urn:microsoft.com/office/officeart/2011/layout/HexagonRadial"/>
    <dgm:cxn modelId="{04AE77B8-FDB2-4E0C-972F-5E86955F7FFB}" type="presParOf" srcId="{63631802-B004-4DEF-AE0E-4622B97C259C}" destId="{781209BB-3C44-473E-A517-9D038543512D}" srcOrd="5" destOrd="0" presId="urn:microsoft.com/office/officeart/2011/layout/HexagonRadial"/>
    <dgm:cxn modelId="{2DC3878A-D4D6-4355-B719-9B28518C06FD}" type="presParOf" srcId="{781209BB-3C44-473E-A517-9D038543512D}" destId="{4810204E-5452-463D-AA44-3BB099EF6CF5}" srcOrd="0" destOrd="0" presId="urn:microsoft.com/office/officeart/2011/layout/HexagonRadial"/>
    <dgm:cxn modelId="{DB268B61-892C-4346-94C0-770AB335545C}" type="presParOf" srcId="{63631802-B004-4DEF-AE0E-4622B97C259C}" destId="{098AA742-3FDC-4C02-AD32-E50322491F55}" srcOrd="6" destOrd="0" presId="urn:microsoft.com/office/officeart/2011/layout/HexagonRadial"/>
    <dgm:cxn modelId="{CFA090DF-53E1-4439-951B-20415BB42588}" type="presParOf" srcId="{63631802-B004-4DEF-AE0E-4622B97C259C}" destId="{1FB43F80-DCA4-4F2F-87C1-06753384C0A3}" srcOrd="7" destOrd="0" presId="urn:microsoft.com/office/officeart/2011/layout/HexagonRadial"/>
    <dgm:cxn modelId="{596E92AC-0BD6-41C8-997F-BAFF3852C599}" type="presParOf" srcId="{1FB43F80-DCA4-4F2F-87C1-06753384C0A3}" destId="{CF1E4890-23DC-4389-8E1D-6069875D0629}" srcOrd="0" destOrd="0" presId="urn:microsoft.com/office/officeart/2011/layout/HexagonRadial"/>
    <dgm:cxn modelId="{5A751DAA-6690-46B9-8390-ADABDCCAEBA2}" type="presParOf" srcId="{63631802-B004-4DEF-AE0E-4622B97C259C}" destId="{70FBC790-3CBD-4203-88BE-FA956C5EF118}" srcOrd="8" destOrd="0" presId="urn:microsoft.com/office/officeart/2011/layout/HexagonRadial"/>
    <dgm:cxn modelId="{05797A0E-97F7-4826-9C69-8B9F9966A4D4}" type="presParOf" srcId="{63631802-B004-4DEF-AE0E-4622B97C259C}" destId="{5C8278CF-83F7-4B87-891B-48EE4C8F5509}" srcOrd="9" destOrd="0" presId="urn:microsoft.com/office/officeart/2011/layout/HexagonRadial"/>
    <dgm:cxn modelId="{4AE5D8F4-FFB6-4951-8C4A-8F05CF78DCD8}" type="presParOf" srcId="{5C8278CF-83F7-4B87-891B-48EE4C8F5509}" destId="{93BBD9C5-74E7-470C-B789-145643B66546}" srcOrd="0" destOrd="0" presId="urn:microsoft.com/office/officeart/2011/layout/HexagonRadial"/>
    <dgm:cxn modelId="{7CF5D98C-5619-463A-B683-B4FC58962893}" type="presParOf" srcId="{63631802-B004-4DEF-AE0E-4622B97C259C}" destId="{0C1A049B-E04D-4465-94B5-60315952701A}" srcOrd="10"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9D612C-AB0E-437A-B5E6-1CEB831F1B4C}" type="doc">
      <dgm:prSet loTypeId="urn:microsoft.com/office/officeart/2005/8/layout/hProcess10" loCatId="process" qsTypeId="urn:microsoft.com/office/officeart/2005/8/quickstyle/3d2" qsCatId="3D" csTypeId="urn:microsoft.com/office/officeart/2005/8/colors/accent2_3" csCatId="accent2" phldr="1"/>
      <dgm:spPr/>
      <dgm:t>
        <a:bodyPr/>
        <a:lstStyle/>
        <a:p>
          <a:endParaRPr lang="en-US"/>
        </a:p>
      </dgm:t>
    </dgm:pt>
    <dgm:pt modelId="{6FC7A9F5-6E1F-4B69-91C8-C17B73A38070}">
      <dgm:prSet phldrT="[Text]"/>
      <dgm:spPr/>
      <dgm:t>
        <a:bodyPr/>
        <a:lstStyle/>
        <a:p>
          <a:r>
            <a:rPr lang="en-US" dirty="0"/>
            <a:t>Elementary effects analysis</a:t>
          </a:r>
        </a:p>
      </dgm:t>
    </dgm:pt>
    <dgm:pt modelId="{4702EBC8-4444-48B5-A2C4-3E9279872D2E}" type="parTrans" cxnId="{545A3CA1-EB55-46BA-8CBC-3B071D246002}">
      <dgm:prSet/>
      <dgm:spPr/>
      <dgm:t>
        <a:bodyPr/>
        <a:lstStyle/>
        <a:p>
          <a:endParaRPr lang="en-US"/>
        </a:p>
      </dgm:t>
    </dgm:pt>
    <dgm:pt modelId="{B8ADFEED-78F4-4C5B-AC1B-76CAB3167157}" type="sibTrans" cxnId="{545A3CA1-EB55-46BA-8CBC-3B071D246002}">
      <dgm:prSet/>
      <dgm:spPr/>
      <dgm:t>
        <a:bodyPr/>
        <a:lstStyle/>
        <a:p>
          <a:endParaRPr lang="en-US"/>
        </a:p>
      </dgm:t>
    </dgm:pt>
    <dgm:pt modelId="{BFA113DB-0698-4B58-8044-7E406ADD78B0}">
      <dgm:prSet phldrT="[Text]"/>
      <dgm:spPr/>
      <dgm:t>
        <a:bodyPr/>
        <a:lstStyle/>
        <a:p>
          <a:r>
            <a:rPr lang="en-US" dirty="0"/>
            <a:t>Performed on coarse grid ePTM</a:t>
          </a:r>
        </a:p>
      </dgm:t>
    </dgm:pt>
    <dgm:pt modelId="{BB9932AA-D9D3-457F-B5FB-23AD2F6D3DC9}" type="parTrans" cxnId="{28B8A44B-D382-421C-AA46-BFCD9BEDB2FA}">
      <dgm:prSet/>
      <dgm:spPr/>
      <dgm:t>
        <a:bodyPr/>
        <a:lstStyle/>
        <a:p>
          <a:endParaRPr lang="en-US"/>
        </a:p>
      </dgm:t>
    </dgm:pt>
    <dgm:pt modelId="{57575C63-6346-4D9B-81AF-94E615D9CCE6}" type="sibTrans" cxnId="{28B8A44B-D382-421C-AA46-BFCD9BEDB2FA}">
      <dgm:prSet/>
      <dgm:spPr/>
      <dgm:t>
        <a:bodyPr/>
        <a:lstStyle/>
        <a:p>
          <a:endParaRPr lang="en-US"/>
        </a:p>
      </dgm:t>
    </dgm:pt>
    <dgm:pt modelId="{A5D1FA60-6BF4-4E9E-B16B-E9FE72B4FF75}">
      <dgm:prSet phldrT="[Text]"/>
      <dgm:spPr/>
      <dgm:t>
        <a:bodyPr/>
        <a:lstStyle/>
        <a:p>
          <a:r>
            <a:rPr lang="en-US" dirty="0"/>
            <a:t>Separation of survival and migration parameters is possible</a:t>
          </a:r>
        </a:p>
      </dgm:t>
    </dgm:pt>
    <dgm:pt modelId="{BBEB977B-6275-46B5-8025-8E79369B39A1}" type="parTrans" cxnId="{5765C272-A4B2-46F0-95CB-28D752F72942}">
      <dgm:prSet/>
      <dgm:spPr/>
      <dgm:t>
        <a:bodyPr/>
        <a:lstStyle/>
        <a:p>
          <a:endParaRPr lang="en-US"/>
        </a:p>
      </dgm:t>
    </dgm:pt>
    <dgm:pt modelId="{C32F9622-FCB5-4D2C-998F-2070CF9C21E9}" type="sibTrans" cxnId="{5765C272-A4B2-46F0-95CB-28D752F72942}">
      <dgm:prSet/>
      <dgm:spPr/>
      <dgm:t>
        <a:bodyPr/>
        <a:lstStyle/>
        <a:p>
          <a:endParaRPr lang="en-US"/>
        </a:p>
      </dgm:t>
    </dgm:pt>
    <dgm:pt modelId="{58B9CE99-298C-46A5-9BCF-2CC34BB469D2}">
      <dgm:prSet phldrT="[Text]"/>
      <dgm:spPr/>
      <dgm:t>
        <a:bodyPr/>
        <a:lstStyle/>
        <a:p>
          <a:r>
            <a:rPr lang="en-US" dirty="0"/>
            <a:t>Coarse search for optimal migration parameters</a:t>
          </a:r>
        </a:p>
      </dgm:t>
    </dgm:pt>
    <dgm:pt modelId="{B5FB4950-691A-4F58-95F8-B80DCDC7BF5E}" type="parTrans" cxnId="{C396647D-DEFA-4D78-B199-051174A2C57B}">
      <dgm:prSet/>
      <dgm:spPr/>
      <dgm:t>
        <a:bodyPr/>
        <a:lstStyle/>
        <a:p>
          <a:endParaRPr lang="en-US"/>
        </a:p>
      </dgm:t>
    </dgm:pt>
    <dgm:pt modelId="{DD0F7E12-4B97-4A7D-8EEC-54F0C0CD5384}" type="sibTrans" cxnId="{C396647D-DEFA-4D78-B199-051174A2C57B}">
      <dgm:prSet/>
      <dgm:spPr/>
      <dgm:t>
        <a:bodyPr/>
        <a:lstStyle/>
        <a:p>
          <a:endParaRPr lang="en-US"/>
        </a:p>
      </dgm:t>
    </dgm:pt>
    <dgm:pt modelId="{E140B17E-3D6B-4719-9C48-F397A43033D4}">
      <dgm:prSet phldrT="[Text]"/>
      <dgm:spPr/>
      <dgm:t>
        <a:bodyPr/>
        <a:lstStyle/>
        <a:p>
          <a:r>
            <a:rPr lang="en-US" dirty="0"/>
            <a:t>Select design points</a:t>
          </a:r>
        </a:p>
      </dgm:t>
    </dgm:pt>
    <dgm:pt modelId="{0481065C-BE95-431D-860F-DCC2854766A7}" type="parTrans" cxnId="{26B087F9-9DCA-422A-9FC1-A42A0A003092}">
      <dgm:prSet/>
      <dgm:spPr/>
      <dgm:t>
        <a:bodyPr/>
        <a:lstStyle/>
        <a:p>
          <a:endParaRPr lang="en-US"/>
        </a:p>
      </dgm:t>
    </dgm:pt>
    <dgm:pt modelId="{A2CEDD70-CCBF-4165-99D1-7A5D1C63E1B2}" type="sibTrans" cxnId="{26B087F9-9DCA-422A-9FC1-A42A0A003092}">
      <dgm:prSet/>
      <dgm:spPr/>
      <dgm:t>
        <a:bodyPr/>
        <a:lstStyle/>
        <a:p>
          <a:endParaRPr lang="en-US"/>
        </a:p>
      </dgm:t>
    </dgm:pt>
    <dgm:pt modelId="{B86EE45C-6A53-42F5-8BB4-E4AC52C641BA}">
      <dgm:prSet phldrT="[Text]"/>
      <dgm:spPr/>
      <dgm:t>
        <a:bodyPr/>
        <a:lstStyle/>
        <a:p>
          <a:r>
            <a:rPr lang="en-US" dirty="0"/>
            <a:t>Multiobjective optimization</a:t>
          </a:r>
        </a:p>
      </dgm:t>
    </dgm:pt>
    <dgm:pt modelId="{AB89F550-303E-4CA0-865B-88320889E2A0}" type="parTrans" cxnId="{FE3B39F8-44CA-44E6-BB24-4655EFE9B90F}">
      <dgm:prSet/>
      <dgm:spPr/>
      <dgm:t>
        <a:bodyPr/>
        <a:lstStyle/>
        <a:p>
          <a:endParaRPr lang="en-US"/>
        </a:p>
      </dgm:t>
    </dgm:pt>
    <dgm:pt modelId="{C006D796-E499-4632-8ABB-07C7288FF44F}" type="sibTrans" cxnId="{FE3B39F8-44CA-44E6-BB24-4655EFE9B90F}">
      <dgm:prSet/>
      <dgm:spPr/>
      <dgm:t>
        <a:bodyPr/>
        <a:lstStyle/>
        <a:p>
          <a:endParaRPr lang="en-US"/>
        </a:p>
      </dgm:t>
    </dgm:pt>
    <dgm:pt modelId="{98D29666-36E3-41EA-A909-AB82DCAAB2BA}">
      <dgm:prSet phldrT="[Text]"/>
      <dgm:spPr/>
      <dgm:t>
        <a:bodyPr/>
        <a:lstStyle/>
        <a:p>
          <a:r>
            <a:rPr lang="en-US" dirty="0"/>
            <a:t>Refined search for optimal migration parameters</a:t>
          </a:r>
        </a:p>
      </dgm:t>
    </dgm:pt>
    <dgm:pt modelId="{C1092094-1073-46B4-9A8E-EE2F2D92AB7B}" type="parTrans" cxnId="{ADE74F94-B0A6-42CB-8998-A43735D35B54}">
      <dgm:prSet/>
      <dgm:spPr/>
      <dgm:t>
        <a:bodyPr/>
        <a:lstStyle/>
        <a:p>
          <a:endParaRPr lang="en-US"/>
        </a:p>
      </dgm:t>
    </dgm:pt>
    <dgm:pt modelId="{37FE4B7C-501D-4995-A863-B9FD732F92B2}" type="sibTrans" cxnId="{ADE74F94-B0A6-42CB-8998-A43735D35B54}">
      <dgm:prSet/>
      <dgm:spPr/>
      <dgm:t>
        <a:bodyPr/>
        <a:lstStyle/>
        <a:p>
          <a:endParaRPr lang="en-US"/>
        </a:p>
      </dgm:t>
    </dgm:pt>
    <dgm:pt modelId="{8F38B780-F142-47C4-9D88-E6C48014424A}">
      <dgm:prSet phldrT="[Text]"/>
      <dgm:spPr/>
      <dgm:t>
        <a:bodyPr/>
        <a:lstStyle/>
        <a:p>
          <a:r>
            <a:rPr lang="en-US" dirty="0"/>
            <a:t>Zoom into neighborhoods of top performing parameter sets</a:t>
          </a:r>
        </a:p>
      </dgm:t>
    </dgm:pt>
    <dgm:pt modelId="{B05D378D-348C-4201-B6FF-079B31CA08B9}" type="parTrans" cxnId="{943B1443-6386-4D20-9C18-8FFDC62F6BEF}">
      <dgm:prSet/>
      <dgm:spPr/>
      <dgm:t>
        <a:bodyPr/>
        <a:lstStyle/>
        <a:p>
          <a:endParaRPr lang="en-US"/>
        </a:p>
      </dgm:t>
    </dgm:pt>
    <dgm:pt modelId="{2DAC22BE-0A5F-43B0-8181-5D78CE39A23F}" type="sibTrans" cxnId="{943B1443-6386-4D20-9C18-8FFDC62F6BEF}">
      <dgm:prSet/>
      <dgm:spPr/>
      <dgm:t>
        <a:bodyPr/>
        <a:lstStyle/>
        <a:p>
          <a:endParaRPr lang="en-US"/>
        </a:p>
      </dgm:t>
    </dgm:pt>
    <dgm:pt modelId="{AB446AB2-673C-46E0-B103-C97F305526F7}">
      <dgm:prSet phldrT="[Text]"/>
      <dgm:spPr/>
      <dgm:t>
        <a:bodyPr/>
        <a:lstStyle/>
        <a:p>
          <a:r>
            <a:rPr lang="en-US" dirty="0"/>
            <a:t>Repeat multiobjective optimization</a:t>
          </a:r>
        </a:p>
      </dgm:t>
    </dgm:pt>
    <dgm:pt modelId="{3BE0FB72-A151-4485-86B2-DE5E6226CAE2}" type="parTrans" cxnId="{0BF981D9-BA9D-41DC-B637-FEF03CC59BB2}">
      <dgm:prSet/>
      <dgm:spPr/>
      <dgm:t>
        <a:bodyPr/>
        <a:lstStyle/>
        <a:p>
          <a:endParaRPr lang="en-US"/>
        </a:p>
      </dgm:t>
    </dgm:pt>
    <dgm:pt modelId="{BD24BBA0-7023-4269-9364-A586497FDF30}" type="sibTrans" cxnId="{0BF981D9-BA9D-41DC-B637-FEF03CC59BB2}">
      <dgm:prSet/>
      <dgm:spPr/>
      <dgm:t>
        <a:bodyPr/>
        <a:lstStyle/>
        <a:p>
          <a:endParaRPr lang="en-US"/>
        </a:p>
      </dgm:t>
    </dgm:pt>
    <dgm:pt modelId="{FEB88C21-BFA4-4DF9-B14B-C83BA0DA2129}">
      <dgm:prSet/>
      <dgm:spPr/>
      <dgm:t>
        <a:bodyPr/>
        <a:lstStyle/>
        <a:p>
          <a:r>
            <a:rPr lang="en-US" dirty="0"/>
            <a:t>Search for optimal survival parameters</a:t>
          </a:r>
        </a:p>
      </dgm:t>
    </dgm:pt>
    <dgm:pt modelId="{4BD60ED4-1B22-410F-BC32-95E84808A5DC}" type="parTrans" cxnId="{1E3E77B5-2F7D-4FBF-9CE7-52989FE0145D}">
      <dgm:prSet/>
      <dgm:spPr/>
      <dgm:t>
        <a:bodyPr/>
        <a:lstStyle/>
        <a:p>
          <a:endParaRPr lang="en-US"/>
        </a:p>
      </dgm:t>
    </dgm:pt>
    <dgm:pt modelId="{5E560928-5A36-4447-B8B8-1875C71255C9}" type="sibTrans" cxnId="{1E3E77B5-2F7D-4FBF-9CE7-52989FE0145D}">
      <dgm:prSet/>
      <dgm:spPr/>
      <dgm:t>
        <a:bodyPr/>
        <a:lstStyle/>
        <a:p>
          <a:endParaRPr lang="en-US"/>
        </a:p>
      </dgm:t>
    </dgm:pt>
    <dgm:pt modelId="{369A28E3-2012-4073-AB9E-E37D1F128480}">
      <dgm:prSet/>
      <dgm:spPr/>
      <dgm:t>
        <a:bodyPr/>
        <a:lstStyle/>
        <a:p>
          <a:r>
            <a:rPr lang="en-US" dirty="0"/>
            <a:t>Hold migration parameters at optimal values</a:t>
          </a:r>
        </a:p>
      </dgm:t>
    </dgm:pt>
    <dgm:pt modelId="{CFB165DE-A734-4DF4-BA36-D924B873AA3A}" type="parTrans" cxnId="{2165963A-C90C-43D6-971F-CF571A2EEC78}">
      <dgm:prSet/>
      <dgm:spPr/>
      <dgm:t>
        <a:bodyPr/>
        <a:lstStyle/>
        <a:p>
          <a:endParaRPr lang="en-US"/>
        </a:p>
      </dgm:t>
    </dgm:pt>
    <dgm:pt modelId="{0F17983A-E892-467D-B0AD-1C31F8BC45DB}" type="sibTrans" cxnId="{2165963A-C90C-43D6-971F-CF571A2EEC78}">
      <dgm:prSet/>
      <dgm:spPr/>
      <dgm:t>
        <a:bodyPr/>
        <a:lstStyle/>
        <a:p>
          <a:endParaRPr lang="en-US"/>
        </a:p>
      </dgm:t>
    </dgm:pt>
    <dgm:pt modelId="{B752C3AE-CCC7-4795-98C1-5C374A8E81B6}">
      <dgm:prSet/>
      <dgm:spPr/>
      <dgm:t>
        <a:bodyPr/>
        <a:lstStyle/>
        <a:p>
          <a:r>
            <a:rPr lang="en-US" dirty="0"/>
            <a:t>Grid search optimization</a:t>
          </a:r>
        </a:p>
      </dgm:t>
    </dgm:pt>
    <dgm:pt modelId="{EACDA2C3-8D3B-4F51-ABE4-E81E35635EC3}" type="parTrans" cxnId="{4070C23C-1127-4750-9771-0ED3DD04931B}">
      <dgm:prSet/>
      <dgm:spPr/>
      <dgm:t>
        <a:bodyPr/>
        <a:lstStyle/>
        <a:p>
          <a:endParaRPr lang="en-US"/>
        </a:p>
      </dgm:t>
    </dgm:pt>
    <dgm:pt modelId="{2800A052-F7D6-4092-B359-4DC2FDA66B7A}" type="sibTrans" cxnId="{4070C23C-1127-4750-9771-0ED3DD04931B}">
      <dgm:prSet/>
      <dgm:spPr/>
      <dgm:t>
        <a:bodyPr/>
        <a:lstStyle/>
        <a:p>
          <a:endParaRPr lang="en-US"/>
        </a:p>
      </dgm:t>
    </dgm:pt>
    <dgm:pt modelId="{53BBEE5C-536C-4CFB-9BCA-5269F75058C9}" type="pres">
      <dgm:prSet presAssocID="{139D612C-AB0E-437A-B5E6-1CEB831F1B4C}" presName="Name0" presStyleCnt="0">
        <dgm:presLayoutVars>
          <dgm:dir/>
          <dgm:resizeHandles val="exact"/>
        </dgm:presLayoutVars>
      </dgm:prSet>
      <dgm:spPr/>
    </dgm:pt>
    <dgm:pt modelId="{83CB46DE-B311-4BD4-ABBB-3E0CF9B2EF65}" type="pres">
      <dgm:prSet presAssocID="{6FC7A9F5-6E1F-4B69-91C8-C17B73A38070}" presName="composite" presStyleCnt="0"/>
      <dgm:spPr/>
    </dgm:pt>
    <dgm:pt modelId="{8DF4E8F4-3E64-40BF-8456-B71E51D4E8E0}" type="pres">
      <dgm:prSet presAssocID="{6FC7A9F5-6E1F-4B69-91C8-C17B73A38070}" presName="imagSh" presStyleLbl="b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dgm:spPr>
    </dgm:pt>
    <dgm:pt modelId="{A9E35F4B-D851-42AE-A806-9D5B968EF7A0}" type="pres">
      <dgm:prSet presAssocID="{6FC7A9F5-6E1F-4B69-91C8-C17B73A38070}" presName="txNode" presStyleLbl="node1" presStyleIdx="0" presStyleCnt="4">
        <dgm:presLayoutVars>
          <dgm:bulletEnabled val="1"/>
        </dgm:presLayoutVars>
      </dgm:prSet>
      <dgm:spPr/>
    </dgm:pt>
    <dgm:pt modelId="{D2117D55-AF9C-41D7-ABF1-6A18607BBDD8}" type="pres">
      <dgm:prSet presAssocID="{B8ADFEED-78F4-4C5B-AC1B-76CAB3167157}" presName="sibTrans" presStyleLbl="sibTrans2D1" presStyleIdx="0" presStyleCnt="3"/>
      <dgm:spPr/>
    </dgm:pt>
    <dgm:pt modelId="{624C8D0D-FDCA-4F81-8F3D-CDB6C63E5FEE}" type="pres">
      <dgm:prSet presAssocID="{B8ADFEED-78F4-4C5B-AC1B-76CAB3167157}" presName="connTx" presStyleLbl="sibTrans2D1" presStyleIdx="0" presStyleCnt="3"/>
      <dgm:spPr/>
    </dgm:pt>
    <dgm:pt modelId="{BF4A921A-B448-4B05-9286-BC7C989E1857}" type="pres">
      <dgm:prSet presAssocID="{58B9CE99-298C-46A5-9BCF-2CC34BB469D2}" presName="composite" presStyleCnt="0"/>
      <dgm:spPr/>
    </dgm:pt>
    <dgm:pt modelId="{F7344FD5-BD3A-4EDC-B01E-C83927138325}" type="pres">
      <dgm:prSet presAssocID="{58B9CE99-298C-46A5-9BCF-2CC34BB469D2}" presName="imagSh" presStyleLbl="bgImgPlace1" presStyleIdx="1" presStyleCnt="4"/>
      <dgm:spPr>
        <a:blipFill rotWithShape="1">
          <a:blip xmlns:r="http://schemas.openxmlformats.org/officeDocument/2006/relationships" r:embed="rId2"/>
          <a:stretch>
            <a:fillRect/>
          </a:stretch>
        </a:blipFill>
      </dgm:spPr>
    </dgm:pt>
    <dgm:pt modelId="{B0608960-CB55-413F-B36D-0E39A13CFCB7}" type="pres">
      <dgm:prSet presAssocID="{58B9CE99-298C-46A5-9BCF-2CC34BB469D2}" presName="txNode" presStyleLbl="node1" presStyleIdx="1" presStyleCnt="4">
        <dgm:presLayoutVars>
          <dgm:bulletEnabled val="1"/>
        </dgm:presLayoutVars>
      </dgm:prSet>
      <dgm:spPr/>
    </dgm:pt>
    <dgm:pt modelId="{69590D9D-9FAA-4665-8B85-D0EDF1DFDF93}" type="pres">
      <dgm:prSet presAssocID="{DD0F7E12-4B97-4A7D-8EEC-54F0C0CD5384}" presName="sibTrans" presStyleLbl="sibTrans2D1" presStyleIdx="1" presStyleCnt="3"/>
      <dgm:spPr/>
    </dgm:pt>
    <dgm:pt modelId="{2894BBB0-9FB8-4827-B818-0219505CE7BB}" type="pres">
      <dgm:prSet presAssocID="{DD0F7E12-4B97-4A7D-8EEC-54F0C0CD5384}" presName="connTx" presStyleLbl="sibTrans2D1" presStyleIdx="1" presStyleCnt="3"/>
      <dgm:spPr/>
    </dgm:pt>
    <dgm:pt modelId="{9ACDA040-864F-4D1F-9FE2-9B7E0B605522}" type="pres">
      <dgm:prSet presAssocID="{98D29666-36E3-41EA-A909-AB82DCAAB2BA}" presName="composite" presStyleCnt="0"/>
      <dgm:spPr/>
    </dgm:pt>
    <dgm:pt modelId="{5033857F-C114-41E6-9E7E-E0C100C04216}" type="pres">
      <dgm:prSet presAssocID="{98D29666-36E3-41EA-A909-AB82DCAAB2BA}" presName="imagSh" presStyleLbl="bgImgPlace1" presStyleIdx="2" presStyleCnt="4"/>
      <dgm:spPr>
        <a:blipFill rotWithShape="1">
          <a:blip xmlns:r="http://schemas.openxmlformats.org/officeDocument/2006/relationships" r:embed="rId3"/>
          <a:stretch>
            <a:fillRect/>
          </a:stretch>
        </a:blipFill>
      </dgm:spPr>
    </dgm:pt>
    <dgm:pt modelId="{69BF9F28-CCE8-4615-A8A5-F87159A92E48}" type="pres">
      <dgm:prSet presAssocID="{98D29666-36E3-41EA-A909-AB82DCAAB2BA}" presName="txNode" presStyleLbl="node1" presStyleIdx="2" presStyleCnt="4">
        <dgm:presLayoutVars>
          <dgm:bulletEnabled val="1"/>
        </dgm:presLayoutVars>
      </dgm:prSet>
      <dgm:spPr/>
    </dgm:pt>
    <dgm:pt modelId="{5C83D100-0E29-4B53-BF42-CD31C4D676B5}" type="pres">
      <dgm:prSet presAssocID="{37FE4B7C-501D-4995-A863-B9FD732F92B2}" presName="sibTrans" presStyleLbl="sibTrans2D1" presStyleIdx="2" presStyleCnt="3"/>
      <dgm:spPr/>
    </dgm:pt>
    <dgm:pt modelId="{B175FF42-95B7-44C6-88FA-FE3B488FA7DF}" type="pres">
      <dgm:prSet presAssocID="{37FE4B7C-501D-4995-A863-B9FD732F92B2}" presName="connTx" presStyleLbl="sibTrans2D1" presStyleIdx="2" presStyleCnt="3"/>
      <dgm:spPr/>
    </dgm:pt>
    <dgm:pt modelId="{FCCE4E72-96AF-4DEC-9CE5-72FF03BCAB7D}" type="pres">
      <dgm:prSet presAssocID="{FEB88C21-BFA4-4DF9-B14B-C83BA0DA2129}" presName="composite" presStyleCnt="0"/>
      <dgm:spPr/>
    </dgm:pt>
    <dgm:pt modelId="{CEEB10E0-0BF7-43E0-B965-9F6FCC161810}" type="pres">
      <dgm:prSet presAssocID="{FEB88C21-BFA4-4DF9-B14B-C83BA0DA2129}" presName="imagSh" presStyleLbl="bgImgPlace1" presStyleIdx="3" presStyleCnt="4"/>
      <dgm:spPr>
        <a:blipFill rotWithShape="1">
          <a:blip xmlns:r="http://schemas.openxmlformats.org/officeDocument/2006/relationships" r:embed="rId4"/>
          <a:stretch>
            <a:fillRect/>
          </a:stretch>
        </a:blipFill>
      </dgm:spPr>
    </dgm:pt>
    <dgm:pt modelId="{4F49435A-5B60-4B2B-8451-4607CA6DF565}" type="pres">
      <dgm:prSet presAssocID="{FEB88C21-BFA4-4DF9-B14B-C83BA0DA2129}" presName="txNode" presStyleLbl="node1" presStyleIdx="3" presStyleCnt="4">
        <dgm:presLayoutVars>
          <dgm:bulletEnabled val="1"/>
        </dgm:presLayoutVars>
      </dgm:prSet>
      <dgm:spPr/>
    </dgm:pt>
  </dgm:ptLst>
  <dgm:cxnLst>
    <dgm:cxn modelId="{E3A9D61F-1249-4CD7-8991-CD5051C8B4DC}" type="presOf" srcId="{E140B17E-3D6B-4719-9C48-F397A43033D4}" destId="{B0608960-CB55-413F-B36D-0E39A13CFCB7}" srcOrd="0" destOrd="1" presId="urn:microsoft.com/office/officeart/2005/8/layout/hProcess10"/>
    <dgm:cxn modelId="{CDB9E92A-BA07-4E4B-AC97-AEE17218B012}" type="presOf" srcId="{8F38B780-F142-47C4-9D88-E6C48014424A}" destId="{69BF9F28-CCE8-4615-A8A5-F87159A92E48}" srcOrd="0" destOrd="1" presId="urn:microsoft.com/office/officeart/2005/8/layout/hProcess10"/>
    <dgm:cxn modelId="{3EF01535-31AF-4F01-8701-ED964CE2A285}" type="presOf" srcId="{B8ADFEED-78F4-4C5B-AC1B-76CAB3167157}" destId="{D2117D55-AF9C-41D7-ABF1-6A18607BBDD8}" srcOrd="0" destOrd="0" presId="urn:microsoft.com/office/officeart/2005/8/layout/hProcess10"/>
    <dgm:cxn modelId="{A9556F37-7DC6-4A94-B08F-A837630F4442}" type="presOf" srcId="{BFA113DB-0698-4B58-8044-7E406ADD78B0}" destId="{A9E35F4B-D851-42AE-A806-9D5B968EF7A0}" srcOrd="0" destOrd="1" presId="urn:microsoft.com/office/officeart/2005/8/layout/hProcess10"/>
    <dgm:cxn modelId="{2165963A-C90C-43D6-971F-CF571A2EEC78}" srcId="{FEB88C21-BFA4-4DF9-B14B-C83BA0DA2129}" destId="{369A28E3-2012-4073-AB9E-E37D1F128480}" srcOrd="0" destOrd="0" parTransId="{CFB165DE-A734-4DF4-BA36-D924B873AA3A}" sibTransId="{0F17983A-E892-467D-B0AD-1C31F8BC45DB}"/>
    <dgm:cxn modelId="{40B4C63A-27D9-4BF4-B493-0203E4C48421}" type="presOf" srcId="{139D612C-AB0E-437A-B5E6-1CEB831F1B4C}" destId="{53BBEE5C-536C-4CFB-9BCA-5269F75058C9}" srcOrd="0" destOrd="0" presId="urn:microsoft.com/office/officeart/2005/8/layout/hProcess10"/>
    <dgm:cxn modelId="{84FBCC3B-2853-4361-850D-FF07C65B68E7}" type="presOf" srcId="{37FE4B7C-501D-4995-A863-B9FD732F92B2}" destId="{B175FF42-95B7-44C6-88FA-FE3B488FA7DF}" srcOrd="1" destOrd="0" presId="urn:microsoft.com/office/officeart/2005/8/layout/hProcess10"/>
    <dgm:cxn modelId="{4070C23C-1127-4750-9771-0ED3DD04931B}" srcId="{FEB88C21-BFA4-4DF9-B14B-C83BA0DA2129}" destId="{B752C3AE-CCC7-4795-98C1-5C374A8E81B6}" srcOrd="1" destOrd="0" parTransId="{EACDA2C3-8D3B-4F51-ABE4-E81E35635EC3}" sibTransId="{2800A052-F7D6-4092-B359-4DC2FDA66B7A}"/>
    <dgm:cxn modelId="{943B1443-6386-4D20-9C18-8FFDC62F6BEF}" srcId="{98D29666-36E3-41EA-A909-AB82DCAAB2BA}" destId="{8F38B780-F142-47C4-9D88-E6C48014424A}" srcOrd="0" destOrd="0" parTransId="{B05D378D-348C-4201-B6FF-079B31CA08B9}" sibTransId="{2DAC22BE-0A5F-43B0-8181-5D78CE39A23F}"/>
    <dgm:cxn modelId="{E1278668-8A25-4FB7-8E0D-7AE3CCBD306A}" type="presOf" srcId="{369A28E3-2012-4073-AB9E-E37D1F128480}" destId="{4F49435A-5B60-4B2B-8451-4607CA6DF565}" srcOrd="0" destOrd="1" presId="urn:microsoft.com/office/officeart/2005/8/layout/hProcess10"/>
    <dgm:cxn modelId="{28B8A44B-D382-421C-AA46-BFCD9BEDB2FA}" srcId="{6FC7A9F5-6E1F-4B69-91C8-C17B73A38070}" destId="{BFA113DB-0698-4B58-8044-7E406ADD78B0}" srcOrd="0" destOrd="0" parTransId="{BB9932AA-D9D3-457F-B5FB-23AD2F6D3DC9}" sibTransId="{57575C63-6346-4D9B-81AF-94E615D9CCE6}"/>
    <dgm:cxn modelId="{5765C272-A4B2-46F0-95CB-28D752F72942}" srcId="{6FC7A9F5-6E1F-4B69-91C8-C17B73A38070}" destId="{A5D1FA60-6BF4-4E9E-B16B-E9FE72B4FF75}" srcOrd="1" destOrd="0" parTransId="{BBEB977B-6275-46B5-8025-8E79369B39A1}" sibTransId="{C32F9622-FCB5-4D2C-998F-2070CF9C21E9}"/>
    <dgm:cxn modelId="{F9F64178-05BA-4521-A84C-052F0F277421}" type="presOf" srcId="{58B9CE99-298C-46A5-9BCF-2CC34BB469D2}" destId="{B0608960-CB55-413F-B36D-0E39A13CFCB7}" srcOrd="0" destOrd="0" presId="urn:microsoft.com/office/officeart/2005/8/layout/hProcess10"/>
    <dgm:cxn modelId="{B91A5759-52E1-4944-9419-7553DF1FA0AA}" type="presOf" srcId="{B8ADFEED-78F4-4C5B-AC1B-76CAB3167157}" destId="{624C8D0D-FDCA-4F81-8F3D-CDB6C63E5FEE}" srcOrd="1" destOrd="0" presId="urn:microsoft.com/office/officeart/2005/8/layout/hProcess10"/>
    <dgm:cxn modelId="{E431DE7A-1981-4E1E-AF20-5DCA7153BF8D}" type="presOf" srcId="{AB446AB2-673C-46E0-B103-C97F305526F7}" destId="{69BF9F28-CCE8-4615-A8A5-F87159A92E48}" srcOrd="0" destOrd="2" presId="urn:microsoft.com/office/officeart/2005/8/layout/hProcess10"/>
    <dgm:cxn modelId="{C396647D-DEFA-4D78-B199-051174A2C57B}" srcId="{139D612C-AB0E-437A-B5E6-1CEB831F1B4C}" destId="{58B9CE99-298C-46A5-9BCF-2CC34BB469D2}" srcOrd="1" destOrd="0" parTransId="{B5FB4950-691A-4F58-95F8-B80DCDC7BF5E}" sibTransId="{DD0F7E12-4B97-4A7D-8EEC-54F0C0CD5384}"/>
    <dgm:cxn modelId="{7814528A-1BED-47BE-9F61-BAF862D7C5AD}" type="presOf" srcId="{A5D1FA60-6BF4-4E9E-B16B-E9FE72B4FF75}" destId="{A9E35F4B-D851-42AE-A806-9D5B968EF7A0}" srcOrd="0" destOrd="2" presId="urn:microsoft.com/office/officeart/2005/8/layout/hProcess10"/>
    <dgm:cxn modelId="{ADE74F94-B0A6-42CB-8998-A43735D35B54}" srcId="{139D612C-AB0E-437A-B5E6-1CEB831F1B4C}" destId="{98D29666-36E3-41EA-A909-AB82DCAAB2BA}" srcOrd="2" destOrd="0" parTransId="{C1092094-1073-46B4-9A8E-EE2F2D92AB7B}" sibTransId="{37FE4B7C-501D-4995-A863-B9FD732F92B2}"/>
    <dgm:cxn modelId="{545A3CA1-EB55-46BA-8CBC-3B071D246002}" srcId="{139D612C-AB0E-437A-B5E6-1CEB831F1B4C}" destId="{6FC7A9F5-6E1F-4B69-91C8-C17B73A38070}" srcOrd="0" destOrd="0" parTransId="{4702EBC8-4444-48B5-A2C4-3E9279872D2E}" sibTransId="{B8ADFEED-78F4-4C5B-AC1B-76CAB3167157}"/>
    <dgm:cxn modelId="{CC2F75A7-BB1C-4D93-9B5F-5ADA5B85A01E}" type="presOf" srcId="{DD0F7E12-4B97-4A7D-8EEC-54F0C0CD5384}" destId="{2894BBB0-9FB8-4827-B818-0219505CE7BB}" srcOrd="1" destOrd="0" presId="urn:microsoft.com/office/officeart/2005/8/layout/hProcess10"/>
    <dgm:cxn modelId="{805999A8-8933-408A-BB46-4613C335AF52}" type="presOf" srcId="{B86EE45C-6A53-42F5-8BB4-E4AC52C641BA}" destId="{B0608960-CB55-413F-B36D-0E39A13CFCB7}" srcOrd="0" destOrd="2" presId="urn:microsoft.com/office/officeart/2005/8/layout/hProcess10"/>
    <dgm:cxn modelId="{F9DB5AB4-7CCA-4C3B-AE0F-ECF1A329B0B0}" type="presOf" srcId="{DD0F7E12-4B97-4A7D-8EEC-54F0C0CD5384}" destId="{69590D9D-9FAA-4665-8B85-D0EDF1DFDF93}" srcOrd="0" destOrd="0" presId="urn:microsoft.com/office/officeart/2005/8/layout/hProcess10"/>
    <dgm:cxn modelId="{1E3E77B5-2F7D-4FBF-9CE7-52989FE0145D}" srcId="{139D612C-AB0E-437A-B5E6-1CEB831F1B4C}" destId="{FEB88C21-BFA4-4DF9-B14B-C83BA0DA2129}" srcOrd="3" destOrd="0" parTransId="{4BD60ED4-1B22-410F-BC32-95E84808A5DC}" sibTransId="{5E560928-5A36-4447-B8B8-1875C71255C9}"/>
    <dgm:cxn modelId="{4D5F99C0-0A1D-4DD4-8AF1-1052E00422F3}" type="presOf" srcId="{FEB88C21-BFA4-4DF9-B14B-C83BA0DA2129}" destId="{4F49435A-5B60-4B2B-8451-4607CA6DF565}" srcOrd="0" destOrd="0" presId="urn:microsoft.com/office/officeart/2005/8/layout/hProcess10"/>
    <dgm:cxn modelId="{0BF981D9-BA9D-41DC-B637-FEF03CC59BB2}" srcId="{98D29666-36E3-41EA-A909-AB82DCAAB2BA}" destId="{AB446AB2-673C-46E0-B103-C97F305526F7}" srcOrd="1" destOrd="0" parTransId="{3BE0FB72-A151-4485-86B2-DE5E6226CAE2}" sibTransId="{BD24BBA0-7023-4269-9364-A586497FDF30}"/>
    <dgm:cxn modelId="{AF3CA2DA-C63C-4F89-B619-E4E270C1D882}" type="presOf" srcId="{98D29666-36E3-41EA-A909-AB82DCAAB2BA}" destId="{69BF9F28-CCE8-4615-A8A5-F87159A92E48}" srcOrd="0" destOrd="0" presId="urn:microsoft.com/office/officeart/2005/8/layout/hProcess10"/>
    <dgm:cxn modelId="{EA1B11DF-2BE7-47C8-8DC2-4D594BF58C9B}" type="presOf" srcId="{6FC7A9F5-6E1F-4B69-91C8-C17B73A38070}" destId="{A9E35F4B-D851-42AE-A806-9D5B968EF7A0}" srcOrd="0" destOrd="0" presId="urn:microsoft.com/office/officeart/2005/8/layout/hProcess10"/>
    <dgm:cxn modelId="{32B37DE8-FB0E-4889-A34B-2319E4D0FDD7}" type="presOf" srcId="{B752C3AE-CCC7-4795-98C1-5C374A8E81B6}" destId="{4F49435A-5B60-4B2B-8451-4607CA6DF565}" srcOrd="0" destOrd="2" presId="urn:microsoft.com/office/officeart/2005/8/layout/hProcess10"/>
    <dgm:cxn modelId="{2254B0EB-DE38-422B-9D14-A367434898C2}" type="presOf" srcId="{37FE4B7C-501D-4995-A863-B9FD732F92B2}" destId="{5C83D100-0E29-4B53-BF42-CD31C4D676B5}" srcOrd="0" destOrd="0" presId="urn:microsoft.com/office/officeart/2005/8/layout/hProcess10"/>
    <dgm:cxn modelId="{FE3B39F8-44CA-44E6-BB24-4655EFE9B90F}" srcId="{58B9CE99-298C-46A5-9BCF-2CC34BB469D2}" destId="{B86EE45C-6A53-42F5-8BB4-E4AC52C641BA}" srcOrd="1" destOrd="0" parTransId="{AB89F550-303E-4CA0-865B-88320889E2A0}" sibTransId="{C006D796-E499-4632-8ABB-07C7288FF44F}"/>
    <dgm:cxn modelId="{26B087F9-9DCA-422A-9FC1-A42A0A003092}" srcId="{58B9CE99-298C-46A5-9BCF-2CC34BB469D2}" destId="{E140B17E-3D6B-4719-9C48-F397A43033D4}" srcOrd="0" destOrd="0" parTransId="{0481065C-BE95-431D-860F-DCC2854766A7}" sibTransId="{A2CEDD70-CCBF-4165-99D1-7A5D1C63E1B2}"/>
    <dgm:cxn modelId="{7104F89C-21B5-4448-8906-67E991904DE9}" type="presParOf" srcId="{53BBEE5C-536C-4CFB-9BCA-5269F75058C9}" destId="{83CB46DE-B311-4BD4-ABBB-3E0CF9B2EF65}" srcOrd="0" destOrd="0" presId="urn:microsoft.com/office/officeart/2005/8/layout/hProcess10"/>
    <dgm:cxn modelId="{97F19206-227B-4BB5-A858-89E1D3A894E8}" type="presParOf" srcId="{83CB46DE-B311-4BD4-ABBB-3E0CF9B2EF65}" destId="{8DF4E8F4-3E64-40BF-8456-B71E51D4E8E0}" srcOrd="0" destOrd="0" presId="urn:microsoft.com/office/officeart/2005/8/layout/hProcess10"/>
    <dgm:cxn modelId="{E5854259-75A1-44B6-9A05-C517494109D3}" type="presParOf" srcId="{83CB46DE-B311-4BD4-ABBB-3E0CF9B2EF65}" destId="{A9E35F4B-D851-42AE-A806-9D5B968EF7A0}" srcOrd="1" destOrd="0" presId="urn:microsoft.com/office/officeart/2005/8/layout/hProcess10"/>
    <dgm:cxn modelId="{6123B432-BD7C-45C2-BE6F-D6296DD9F47B}" type="presParOf" srcId="{53BBEE5C-536C-4CFB-9BCA-5269F75058C9}" destId="{D2117D55-AF9C-41D7-ABF1-6A18607BBDD8}" srcOrd="1" destOrd="0" presId="urn:microsoft.com/office/officeart/2005/8/layout/hProcess10"/>
    <dgm:cxn modelId="{94A1532D-8C34-4EAA-9222-6CCAF41B9DE5}" type="presParOf" srcId="{D2117D55-AF9C-41D7-ABF1-6A18607BBDD8}" destId="{624C8D0D-FDCA-4F81-8F3D-CDB6C63E5FEE}" srcOrd="0" destOrd="0" presId="urn:microsoft.com/office/officeart/2005/8/layout/hProcess10"/>
    <dgm:cxn modelId="{4554226E-CD4B-4F22-8292-6B0A34C2D084}" type="presParOf" srcId="{53BBEE5C-536C-4CFB-9BCA-5269F75058C9}" destId="{BF4A921A-B448-4B05-9286-BC7C989E1857}" srcOrd="2" destOrd="0" presId="urn:microsoft.com/office/officeart/2005/8/layout/hProcess10"/>
    <dgm:cxn modelId="{249F8D14-7505-4619-9E01-E49F622D9E39}" type="presParOf" srcId="{BF4A921A-B448-4B05-9286-BC7C989E1857}" destId="{F7344FD5-BD3A-4EDC-B01E-C83927138325}" srcOrd="0" destOrd="0" presId="urn:microsoft.com/office/officeart/2005/8/layout/hProcess10"/>
    <dgm:cxn modelId="{B150F88B-44EC-440D-BA20-404C3741824B}" type="presParOf" srcId="{BF4A921A-B448-4B05-9286-BC7C989E1857}" destId="{B0608960-CB55-413F-B36D-0E39A13CFCB7}" srcOrd="1" destOrd="0" presId="urn:microsoft.com/office/officeart/2005/8/layout/hProcess10"/>
    <dgm:cxn modelId="{C6BD62D6-5FE1-4141-9F64-48D6B811FC9D}" type="presParOf" srcId="{53BBEE5C-536C-4CFB-9BCA-5269F75058C9}" destId="{69590D9D-9FAA-4665-8B85-D0EDF1DFDF93}" srcOrd="3" destOrd="0" presId="urn:microsoft.com/office/officeart/2005/8/layout/hProcess10"/>
    <dgm:cxn modelId="{23E3D7CC-7060-4B66-B684-E9B1C4784420}" type="presParOf" srcId="{69590D9D-9FAA-4665-8B85-D0EDF1DFDF93}" destId="{2894BBB0-9FB8-4827-B818-0219505CE7BB}" srcOrd="0" destOrd="0" presId="urn:microsoft.com/office/officeart/2005/8/layout/hProcess10"/>
    <dgm:cxn modelId="{5BC3A764-5DB4-4605-BFC2-348854001939}" type="presParOf" srcId="{53BBEE5C-536C-4CFB-9BCA-5269F75058C9}" destId="{9ACDA040-864F-4D1F-9FE2-9B7E0B605522}" srcOrd="4" destOrd="0" presId="urn:microsoft.com/office/officeart/2005/8/layout/hProcess10"/>
    <dgm:cxn modelId="{F9FD5E0B-40D6-412C-BE4E-7173A3D972A8}" type="presParOf" srcId="{9ACDA040-864F-4D1F-9FE2-9B7E0B605522}" destId="{5033857F-C114-41E6-9E7E-E0C100C04216}" srcOrd="0" destOrd="0" presId="urn:microsoft.com/office/officeart/2005/8/layout/hProcess10"/>
    <dgm:cxn modelId="{4EC48D97-F60D-4964-920D-18A1F4E68C0D}" type="presParOf" srcId="{9ACDA040-864F-4D1F-9FE2-9B7E0B605522}" destId="{69BF9F28-CCE8-4615-A8A5-F87159A92E48}" srcOrd="1" destOrd="0" presId="urn:microsoft.com/office/officeart/2005/8/layout/hProcess10"/>
    <dgm:cxn modelId="{18E049EA-4925-4AF1-8CA0-8409CFADF5DD}" type="presParOf" srcId="{53BBEE5C-536C-4CFB-9BCA-5269F75058C9}" destId="{5C83D100-0E29-4B53-BF42-CD31C4D676B5}" srcOrd="5" destOrd="0" presId="urn:microsoft.com/office/officeart/2005/8/layout/hProcess10"/>
    <dgm:cxn modelId="{758E694B-9ED8-4AE5-A721-F4EA94368346}" type="presParOf" srcId="{5C83D100-0E29-4B53-BF42-CD31C4D676B5}" destId="{B175FF42-95B7-44C6-88FA-FE3B488FA7DF}" srcOrd="0" destOrd="0" presId="urn:microsoft.com/office/officeart/2005/8/layout/hProcess10"/>
    <dgm:cxn modelId="{FA1F66CF-A95F-4164-97CC-B73C93774898}" type="presParOf" srcId="{53BBEE5C-536C-4CFB-9BCA-5269F75058C9}" destId="{FCCE4E72-96AF-4DEC-9CE5-72FF03BCAB7D}" srcOrd="6" destOrd="0" presId="urn:microsoft.com/office/officeart/2005/8/layout/hProcess10"/>
    <dgm:cxn modelId="{6D37833D-B8BA-42B8-BAB1-A5D6E2E73943}" type="presParOf" srcId="{FCCE4E72-96AF-4DEC-9CE5-72FF03BCAB7D}" destId="{CEEB10E0-0BF7-43E0-B965-9F6FCC161810}" srcOrd="0" destOrd="0" presId="urn:microsoft.com/office/officeart/2005/8/layout/hProcess10"/>
    <dgm:cxn modelId="{66446D6D-07DF-4EAE-9872-ED4A2A724F6C}" type="presParOf" srcId="{FCCE4E72-96AF-4DEC-9CE5-72FF03BCAB7D}" destId="{4F49435A-5B60-4B2B-8451-4607CA6DF56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9D612C-AB0E-437A-B5E6-1CEB831F1B4C}" type="doc">
      <dgm:prSet loTypeId="urn:microsoft.com/office/officeart/2005/8/layout/hProcess10" loCatId="process" qsTypeId="urn:microsoft.com/office/officeart/2005/8/quickstyle/3d2" qsCatId="3D" csTypeId="urn:microsoft.com/office/officeart/2005/8/colors/accent2_3" csCatId="accent2" phldr="1"/>
      <dgm:spPr/>
      <dgm:t>
        <a:bodyPr/>
        <a:lstStyle/>
        <a:p>
          <a:endParaRPr lang="en-US"/>
        </a:p>
      </dgm:t>
    </dgm:pt>
    <dgm:pt modelId="{6FC7A9F5-6E1F-4B69-91C8-C17B73A38070}">
      <dgm:prSet phldrT="[Text]"/>
      <dgm:spPr/>
      <dgm:t>
        <a:bodyPr/>
        <a:lstStyle/>
        <a:p>
          <a:r>
            <a:rPr lang="en-US" dirty="0"/>
            <a:t>Elementary effects analysis</a:t>
          </a:r>
        </a:p>
      </dgm:t>
    </dgm:pt>
    <dgm:pt modelId="{4702EBC8-4444-48B5-A2C4-3E9279872D2E}" type="parTrans" cxnId="{545A3CA1-EB55-46BA-8CBC-3B071D246002}">
      <dgm:prSet/>
      <dgm:spPr/>
      <dgm:t>
        <a:bodyPr/>
        <a:lstStyle/>
        <a:p>
          <a:endParaRPr lang="en-US"/>
        </a:p>
      </dgm:t>
    </dgm:pt>
    <dgm:pt modelId="{B8ADFEED-78F4-4C5B-AC1B-76CAB3167157}" type="sibTrans" cxnId="{545A3CA1-EB55-46BA-8CBC-3B071D246002}">
      <dgm:prSet/>
      <dgm:spPr/>
      <dgm:t>
        <a:bodyPr/>
        <a:lstStyle/>
        <a:p>
          <a:endParaRPr lang="en-US"/>
        </a:p>
      </dgm:t>
    </dgm:pt>
    <dgm:pt modelId="{BFA113DB-0698-4B58-8044-7E406ADD78B0}">
      <dgm:prSet phldrT="[Text]"/>
      <dgm:spPr/>
      <dgm:t>
        <a:bodyPr/>
        <a:lstStyle/>
        <a:p>
          <a:r>
            <a:rPr lang="en-US" dirty="0"/>
            <a:t>Performed on coarse grid ePTM</a:t>
          </a:r>
        </a:p>
      </dgm:t>
    </dgm:pt>
    <dgm:pt modelId="{BB9932AA-D9D3-457F-B5FB-23AD2F6D3DC9}" type="parTrans" cxnId="{28B8A44B-D382-421C-AA46-BFCD9BEDB2FA}">
      <dgm:prSet/>
      <dgm:spPr/>
      <dgm:t>
        <a:bodyPr/>
        <a:lstStyle/>
        <a:p>
          <a:endParaRPr lang="en-US"/>
        </a:p>
      </dgm:t>
    </dgm:pt>
    <dgm:pt modelId="{57575C63-6346-4D9B-81AF-94E615D9CCE6}" type="sibTrans" cxnId="{28B8A44B-D382-421C-AA46-BFCD9BEDB2FA}">
      <dgm:prSet/>
      <dgm:spPr/>
      <dgm:t>
        <a:bodyPr/>
        <a:lstStyle/>
        <a:p>
          <a:endParaRPr lang="en-US"/>
        </a:p>
      </dgm:t>
    </dgm:pt>
    <dgm:pt modelId="{A5D1FA60-6BF4-4E9E-B16B-E9FE72B4FF75}">
      <dgm:prSet phldrT="[Text]"/>
      <dgm:spPr/>
      <dgm:t>
        <a:bodyPr/>
        <a:lstStyle/>
        <a:p>
          <a:r>
            <a:rPr lang="en-US" dirty="0"/>
            <a:t>Separation of survival and migration parameters is possible</a:t>
          </a:r>
        </a:p>
      </dgm:t>
    </dgm:pt>
    <dgm:pt modelId="{BBEB977B-6275-46B5-8025-8E79369B39A1}" type="parTrans" cxnId="{5765C272-A4B2-46F0-95CB-28D752F72942}">
      <dgm:prSet/>
      <dgm:spPr/>
      <dgm:t>
        <a:bodyPr/>
        <a:lstStyle/>
        <a:p>
          <a:endParaRPr lang="en-US"/>
        </a:p>
      </dgm:t>
    </dgm:pt>
    <dgm:pt modelId="{C32F9622-FCB5-4D2C-998F-2070CF9C21E9}" type="sibTrans" cxnId="{5765C272-A4B2-46F0-95CB-28D752F72942}">
      <dgm:prSet/>
      <dgm:spPr/>
      <dgm:t>
        <a:bodyPr/>
        <a:lstStyle/>
        <a:p>
          <a:endParaRPr lang="en-US"/>
        </a:p>
      </dgm:t>
    </dgm:pt>
    <dgm:pt modelId="{58B9CE99-298C-46A5-9BCF-2CC34BB469D2}">
      <dgm:prSet phldrT="[Text]"/>
      <dgm:spPr/>
      <dgm:t>
        <a:bodyPr/>
        <a:lstStyle/>
        <a:p>
          <a:r>
            <a:rPr lang="en-US" dirty="0"/>
            <a:t>Coarse search for optimal migration parameters</a:t>
          </a:r>
        </a:p>
      </dgm:t>
    </dgm:pt>
    <dgm:pt modelId="{B5FB4950-691A-4F58-95F8-B80DCDC7BF5E}" type="parTrans" cxnId="{C396647D-DEFA-4D78-B199-051174A2C57B}">
      <dgm:prSet/>
      <dgm:spPr/>
      <dgm:t>
        <a:bodyPr/>
        <a:lstStyle/>
        <a:p>
          <a:endParaRPr lang="en-US"/>
        </a:p>
      </dgm:t>
    </dgm:pt>
    <dgm:pt modelId="{DD0F7E12-4B97-4A7D-8EEC-54F0C0CD5384}" type="sibTrans" cxnId="{C396647D-DEFA-4D78-B199-051174A2C57B}">
      <dgm:prSet/>
      <dgm:spPr/>
      <dgm:t>
        <a:bodyPr/>
        <a:lstStyle/>
        <a:p>
          <a:endParaRPr lang="en-US"/>
        </a:p>
      </dgm:t>
    </dgm:pt>
    <dgm:pt modelId="{E140B17E-3D6B-4719-9C48-F397A43033D4}">
      <dgm:prSet phldrT="[Text]"/>
      <dgm:spPr/>
      <dgm:t>
        <a:bodyPr/>
        <a:lstStyle/>
        <a:p>
          <a:r>
            <a:rPr lang="en-US" dirty="0"/>
            <a:t>Select design points</a:t>
          </a:r>
        </a:p>
      </dgm:t>
    </dgm:pt>
    <dgm:pt modelId="{0481065C-BE95-431D-860F-DCC2854766A7}" type="parTrans" cxnId="{26B087F9-9DCA-422A-9FC1-A42A0A003092}">
      <dgm:prSet/>
      <dgm:spPr/>
      <dgm:t>
        <a:bodyPr/>
        <a:lstStyle/>
        <a:p>
          <a:endParaRPr lang="en-US"/>
        </a:p>
      </dgm:t>
    </dgm:pt>
    <dgm:pt modelId="{A2CEDD70-CCBF-4165-99D1-7A5D1C63E1B2}" type="sibTrans" cxnId="{26B087F9-9DCA-422A-9FC1-A42A0A003092}">
      <dgm:prSet/>
      <dgm:spPr/>
      <dgm:t>
        <a:bodyPr/>
        <a:lstStyle/>
        <a:p>
          <a:endParaRPr lang="en-US"/>
        </a:p>
      </dgm:t>
    </dgm:pt>
    <dgm:pt modelId="{B86EE45C-6A53-42F5-8BB4-E4AC52C641BA}">
      <dgm:prSet phldrT="[Text]"/>
      <dgm:spPr/>
      <dgm:t>
        <a:bodyPr/>
        <a:lstStyle/>
        <a:p>
          <a:r>
            <a:rPr lang="en-US" dirty="0"/>
            <a:t>Multiobjective optimization</a:t>
          </a:r>
        </a:p>
      </dgm:t>
    </dgm:pt>
    <dgm:pt modelId="{AB89F550-303E-4CA0-865B-88320889E2A0}" type="parTrans" cxnId="{FE3B39F8-44CA-44E6-BB24-4655EFE9B90F}">
      <dgm:prSet/>
      <dgm:spPr/>
      <dgm:t>
        <a:bodyPr/>
        <a:lstStyle/>
        <a:p>
          <a:endParaRPr lang="en-US"/>
        </a:p>
      </dgm:t>
    </dgm:pt>
    <dgm:pt modelId="{C006D796-E499-4632-8ABB-07C7288FF44F}" type="sibTrans" cxnId="{FE3B39F8-44CA-44E6-BB24-4655EFE9B90F}">
      <dgm:prSet/>
      <dgm:spPr/>
      <dgm:t>
        <a:bodyPr/>
        <a:lstStyle/>
        <a:p>
          <a:endParaRPr lang="en-US"/>
        </a:p>
      </dgm:t>
    </dgm:pt>
    <dgm:pt modelId="{98D29666-36E3-41EA-A909-AB82DCAAB2BA}">
      <dgm:prSet phldrT="[Text]"/>
      <dgm:spPr/>
      <dgm:t>
        <a:bodyPr/>
        <a:lstStyle/>
        <a:p>
          <a:r>
            <a:rPr lang="en-US" dirty="0"/>
            <a:t>Refined search for optimal migration parameters</a:t>
          </a:r>
        </a:p>
      </dgm:t>
    </dgm:pt>
    <dgm:pt modelId="{C1092094-1073-46B4-9A8E-EE2F2D92AB7B}" type="parTrans" cxnId="{ADE74F94-B0A6-42CB-8998-A43735D35B54}">
      <dgm:prSet/>
      <dgm:spPr/>
      <dgm:t>
        <a:bodyPr/>
        <a:lstStyle/>
        <a:p>
          <a:endParaRPr lang="en-US"/>
        </a:p>
      </dgm:t>
    </dgm:pt>
    <dgm:pt modelId="{37FE4B7C-501D-4995-A863-B9FD732F92B2}" type="sibTrans" cxnId="{ADE74F94-B0A6-42CB-8998-A43735D35B54}">
      <dgm:prSet/>
      <dgm:spPr/>
      <dgm:t>
        <a:bodyPr/>
        <a:lstStyle/>
        <a:p>
          <a:endParaRPr lang="en-US"/>
        </a:p>
      </dgm:t>
    </dgm:pt>
    <dgm:pt modelId="{8F38B780-F142-47C4-9D88-E6C48014424A}">
      <dgm:prSet phldrT="[Text]"/>
      <dgm:spPr/>
      <dgm:t>
        <a:bodyPr/>
        <a:lstStyle/>
        <a:p>
          <a:r>
            <a:rPr lang="en-US" dirty="0"/>
            <a:t>Zoom into neighborhoods of top performing parameter sets</a:t>
          </a:r>
        </a:p>
      </dgm:t>
    </dgm:pt>
    <dgm:pt modelId="{B05D378D-348C-4201-B6FF-079B31CA08B9}" type="parTrans" cxnId="{943B1443-6386-4D20-9C18-8FFDC62F6BEF}">
      <dgm:prSet/>
      <dgm:spPr/>
      <dgm:t>
        <a:bodyPr/>
        <a:lstStyle/>
        <a:p>
          <a:endParaRPr lang="en-US"/>
        </a:p>
      </dgm:t>
    </dgm:pt>
    <dgm:pt modelId="{2DAC22BE-0A5F-43B0-8181-5D78CE39A23F}" type="sibTrans" cxnId="{943B1443-6386-4D20-9C18-8FFDC62F6BEF}">
      <dgm:prSet/>
      <dgm:spPr/>
      <dgm:t>
        <a:bodyPr/>
        <a:lstStyle/>
        <a:p>
          <a:endParaRPr lang="en-US"/>
        </a:p>
      </dgm:t>
    </dgm:pt>
    <dgm:pt modelId="{AB446AB2-673C-46E0-B103-C97F305526F7}">
      <dgm:prSet phldrT="[Text]"/>
      <dgm:spPr/>
      <dgm:t>
        <a:bodyPr/>
        <a:lstStyle/>
        <a:p>
          <a:r>
            <a:rPr lang="en-US" dirty="0"/>
            <a:t>Repeat multiobjective optimization</a:t>
          </a:r>
        </a:p>
      </dgm:t>
    </dgm:pt>
    <dgm:pt modelId="{3BE0FB72-A151-4485-86B2-DE5E6226CAE2}" type="parTrans" cxnId="{0BF981D9-BA9D-41DC-B637-FEF03CC59BB2}">
      <dgm:prSet/>
      <dgm:spPr/>
      <dgm:t>
        <a:bodyPr/>
        <a:lstStyle/>
        <a:p>
          <a:endParaRPr lang="en-US"/>
        </a:p>
      </dgm:t>
    </dgm:pt>
    <dgm:pt modelId="{BD24BBA0-7023-4269-9364-A586497FDF30}" type="sibTrans" cxnId="{0BF981D9-BA9D-41DC-B637-FEF03CC59BB2}">
      <dgm:prSet/>
      <dgm:spPr/>
      <dgm:t>
        <a:bodyPr/>
        <a:lstStyle/>
        <a:p>
          <a:endParaRPr lang="en-US"/>
        </a:p>
      </dgm:t>
    </dgm:pt>
    <dgm:pt modelId="{FEB88C21-BFA4-4DF9-B14B-C83BA0DA2129}">
      <dgm:prSet/>
      <dgm:spPr/>
      <dgm:t>
        <a:bodyPr/>
        <a:lstStyle/>
        <a:p>
          <a:r>
            <a:rPr lang="en-US" dirty="0"/>
            <a:t>Search for optimal survival parameters</a:t>
          </a:r>
        </a:p>
      </dgm:t>
    </dgm:pt>
    <dgm:pt modelId="{4BD60ED4-1B22-410F-BC32-95E84808A5DC}" type="parTrans" cxnId="{1E3E77B5-2F7D-4FBF-9CE7-52989FE0145D}">
      <dgm:prSet/>
      <dgm:spPr/>
      <dgm:t>
        <a:bodyPr/>
        <a:lstStyle/>
        <a:p>
          <a:endParaRPr lang="en-US"/>
        </a:p>
      </dgm:t>
    </dgm:pt>
    <dgm:pt modelId="{5E560928-5A36-4447-B8B8-1875C71255C9}" type="sibTrans" cxnId="{1E3E77B5-2F7D-4FBF-9CE7-52989FE0145D}">
      <dgm:prSet/>
      <dgm:spPr/>
      <dgm:t>
        <a:bodyPr/>
        <a:lstStyle/>
        <a:p>
          <a:endParaRPr lang="en-US"/>
        </a:p>
      </dgm:t>
    </dgm:pt>
    <dgm:pt modelId="{369A28E3-2012-4073-AB9E-E37D1F128480}">
      <dgm:prSet/>
      <dgm:spPr/>
      <dgm:t>
        <a:bodyPr/>
        <a:lstStyle/>
        <a:p>
          <a:r>
            <a:rPr lang="en-US" dirty="0"/>
            <a:t>Hold migration parameters at optimal values</a:t>
          </a:r>
        </a:p>
      </dgm:t>
    </dgm:pt>
    <dgm:pt modelId="{CFB165DE-A734-4DF4-BA36-D924B873AA3A}" type="parTrans" cxnId="{2165963A-C90C-43D6-971F-CF571A2EEC78}">
      <dgm:prSet/>
      <dgm:spPr/>
      <dgm:t>
        <a:bodyPr/>
        <a:lstStyle/>
        <a:p>
          <a:endParaRPr lang="en-US"/>
        </a:p>
      </dgm:t>
    </dgm:pt>
    <dgm:pt modelId="{0F17983A-E892-467D-B0AD-1C31F8BC45DB}" type="sibTrans" cxnId="{2165963A-C90C-43D6-971F-CF571A2EEC78}">
      <dgm:prSet/>
      <dgm:spPr/>
      <dgm:t>
        <a:bodyPr/>
        <a:lstStyle/>
        <a:p>
          <a:endParaRPr lang="en-US"/>
        </a:p>
      </dgm:t>
    </dgm:pt>
    <dgm:pt modelId="{B752C3AE-CCC7-4795-98C1-5C374A8E81B6}">
      <dgm:prSet/>
      <dgm:spPr/>
      <dgm:t>
        <a:bodyPr/>
        <a:lstStyle/>
        <a:p>
          <a:r>
            <a:rPr lang="en-US" dirty="0"/>
            <a:t>Grid search optimization</a:t>
          </a:r>
        </a:p>
      </dgm:t>
    </dgm:pt>
    <dgm:pt modelId="{EACDA2C3-8D3B-4F51-ABE4-E81E35635EC3}" type="parTrans" cxnId="{4070C23C-1127-4750-9771-0ED3DD04931B}">
      <dgm:prSet/>
      <dgm:spPr/>
      <dgm:t>
        <a:bodyPr/>
        <a:lstStyle/>
        <a:p>
          <a:endParaRPr lang="en-US"/>
        </a:p>
      </dgm:t>
    </dgm:pt>
    <dgm:pt modelId="{2800A052-F7D6-4092-B359-4DC2FDA66B7A}" type="sibTrans" cxnId="{4070C23C-1127-4750-9771-0ED3DD04931B}">
      <dgm:prSet/>
      <dgm:spPr/>
      <dgm:t>
        <a:bodyPr/>
        <a:lstStyle/>
        <a:p>
          <a:endParaRPr lang="en-US"/>
        </a:p>
      </dgm:t>
    </dgm:pt>
    <dgm:pt modelId="{53BBEE5C-536C-4CFB-9BCA-5269F75058C9}" type="pres">
      <dgm:prSet presAssocID="{139D612C-AB0E-437A-B5E6-1CEB831F1B4C}" presName="Name0" presStyleCnt="0">
        <dgm:presLayoutVars>
          <dgm:dir/>
          <dgm:resizeHandles val="exact"/>
        </dgm:presLayoutVars>
      </dgm:prSet>
      <dgm:spPr/>
    </dgm:pt>
    <dgm:pt modelId="{83CB46DE-B311-4BD4-ABBB-3E0CF9B2EF65}" type="pres">
      <dgm:prSet presAssocID="{6FC7A9F5-6E1F-4B69-91C8-C17B73A38070}" presName="composite" presStyleCnt="0"/>
      <dgm:spPr/>
    </dgm:pt>
    <dgm:pt modelId="{8DF4E8F4-3E64-40BF-8456-B71E51D4E8E0}" type="pres">
      <dgm:prSet presAssocID="{6FC7A9F5-6E1F-4B69-91C8-C17B73A38070}" presName="imagSh" presStyleLbl="b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dgm:spPr>
    </dgm:pt>
    <dgm:pt modelId="{A9E35F4B-D851-42AE-A806-9D5B968EF7A0}" type="pres">
      <dgm:prSet presAssocID="{6FC7A9F5-6E1F-4B69-91C8-C17B73A38070}" presName="txNode" presStyleLbl="node1" presStyleIdx="0" presStyleCnt="4">
        <dgm:presLayoutVars>
          <dgm:bulletEnabled val="1"/>
        </dgm:presLayoutVars>
      </dgm:prSet>
      <dgm:spPr/>
    </dgm:pt>
    <dgm:pt modelId="{D2117D55-AF9C-41D7-ABF1-6A18607BBDD8}" type="pres">
      <dgm:prSet presAssocID="{B8ADFEED-78F4-4C5B-AC1B-76CAB3167157}" presName="sibTrans" presStyleLbl="sibTrans2D1" presStyleIdx="0" presStyleCnt="3"/>
      <dgm:spPr/>
    </dgm:pt>
    <dgm:pt modelId="{624C8D0D-FDCA-4F81-8F3D-CDB6C63E5FEE}" type="pres">
      <dgm:prSet presAssocID="{B8ADFEED-78F4-4C5B-AC1B-76CAB3167157}" presName="connTx" presStyleLbl="sibTrans2D1" presStyleIdx="0" presStyleCnt="3"/>
      <dgm:spPr/>
    </dgm:pt>
    <dgm:pt modelId="{BF4A921A-B448-4B05-9286-BC7C989E1857}" type="pres">
      <dgm:prSet presAssocID="{58B9CE99-298C-46A5-9BCF-2CC34BB469D2}" presName="composite" presStyleCnt="0"/>
      <dgm:spPr/>
    </dgm:pt>
    <dgm:pt modelId="{F7344FD5-BD3A-4EDC-B01E-C83927138325}" type="pres">
      <dgm:prSet presAssocID="{58B9CE99-298C-46A5-9BCF-2CC34BB469D2}" presName="imagSh" presStyleLbl="bgImgPlace1" presStyleIdx="1" presStyleCnt="4"/>
      <dgm:spPr>
        <a:blipFill rotWithShape="1">
          <a:blip xmlns:r="http://schemas.openxmlformats.org/officeDocument/2006/relationships" r:embed="rId2"/>
          <a:stretch>
            <a:fillRect/>
          </a:stretch>
        </a:blipFill>
      </dgm:spPr>
    </dgm:pt>
    <dgm:pt modelId="{B0608960-CB55-413F-B36D-0E39A13CFCB7}" type="pres">
      <dgm:prSet presAssocID="{58B9CE99-298C-46A5-9BCF-2CC34BB469D2}" presName="txNode" presStyleLbl="node1" presStyleIdx="1" presStyleCnt="4">
        <dgm:presLayoutVars>
          <dgm:bulletEnabled val="1"/>
        </dgm:presLayoutVars>
      </dgm:prSet>
      <dgm:spPr/>
    </dgm:pt>
    <dgm:pt modelId="{69590D9D-9FAA-4665-8B85-D0EDF1DFDF93}" type="pres">
      <dgm:prSet presAssocID="{DD0F7E12-4B97-4A7D-8EEC-54F0C0CD5384}" presName="sibTrans" presStyleLbl="sibTrans2D1" presStyleIdx="1" presStyleCnt="3"/>
      <dgm:spPr/>
    </dgm:pt>
    <dgm:pt modelId="{2894BBB0-9FB8-4827-B818-0219505CE7BB}" type="pres">
      <dgm:prSet presAssocID="{DD0F7E12-4B97-4A7D-8EEC-54F0C0CD5384}" presName="connTx" presStyleLbl="sibTrans2D1" presStyleIdx="1" presStyleCnt="3"/>
      <dgm:spPr/>
    </dgm:pt>
    <dgm:pt modelId="{9ACDA040-864F-4D1F-9FE2-9B7E0B605522}" type="pres">
      <dgm:prSet presAssocID="{98D29666-36E3-41EA-A909-AB82DCAAB2BA}" presName="composite" presStyleCnt="0"/>
      <dgm:spPr/>
    </dgm:pt>
    <dgm:pt modelId="{5033857F-C114-41E6-9E7E-E0C100C04216}" type="pres">
      <dgm:prSet presAssocID="{98D29666-36E3-41EA-A909-AB82DCAAB2BA}" presName="imagSh" presStyleLbl="bgImgPlace1" presStyleIdx="2" presStyleCnt="4"/>
      <dgm:spPr>
        <a:blipFill rotWithShape="1">
          <a:blip xmlns:r="http://schemas.openxmlformats.org/officeDocument/2006/relationships" r:embed="rId3"/>
          <a:stretch>
            <a:fillRect/>
          </a:stretch>
        </a:blipFill>
      </dgm:spPr>
    </dgm:pt>
    <dgm:pt modelId="{69BF9F28-CCE8-4615-A8A5-F87159A92E48}" type="pres">
      <dgm:prSet presAssocID="{98D29666-36E3-41EA-A909-AB82DCAAB2BA}" presName="txNode" presStyleLbl="node1" presStyleIdx="2" presStyleCnt="4">
        <dgm:presLayoutVars>
          <dgm:bulletEnabled val="1"/>
        </dgm:presLayoutVars>
      </dgm:prSet>
      <dgm:spPr/>
    </dgm:pt>
    <dgm:pt modelId="{5C83D100-0E29-4B53-BF42-CD31C4D676B5}" type="pres">
      <dgm:prSet presAssocID="{37FE4B7C-501D-4995-A863-B9FD732F92B2}" presName="sibTrans" presStyleLbl="sibTrans2D1" presStyleIdx="2" presStyleCnt="3"/>
      <dgm:spPr/>
    </dgm:pt>
    <dgm:pt modelId="{B175FF42-95B7-44C6-88FA-FE3B488FA7DF}" type="pres">
      <dgm:prSet presAssocID="{37FE4B7C-501D-4995-A863-B9FD732F92B2}" presName="connTx" presStyleLbl="sibTrans2D1" presStyleIdx="2" presStyleCnt="3"/>
      <dgm:spPr/>
    </dgm:pt>
    <dgm:pt modelId="{FCCE4E72-96AF-4DEC-9CE5-72FF03BCAB7D}" type="pres">
      <dgm:prSet presAssocID="{FEB88C21-BFA4-4DF9-B14B-C83BA0DA2129}" presName="composite" presStyleCnt="0"/>
      <dgm:spPr/>
    </dgm:pt>
    <dgm:pt modelId="{CEEB10E0-0BF7-43E0-B965-9F6FCC161810}" type="pres">
      <dgm:prSet presAssocID="{FEB88C21-BFA4-4DF9-B14B-C83BA0DA2129}" presName="imagSh" presStyleLbl="bgImgPlace1" presStyleIdx="3" presStyleCnt="4"/>
      <dgm:spPr>
        <a:blipFill rotWithShape="1">
          <a:blip xmlns:r="http://schemas.openxmlformats.org/officeDocument/2006/relationships" r:embed="rId4"/>
          <a:stretch>
            <a:fillRect/>
          </a:stretch>
        </a:blipFill>
      </dgm:spPr>
    </dgm:pt>
    <dgm:pt modelId="{4F49435A-5B60-4B2B-8451-4607CA6DF565}" type="pres">
      <dgm:prSet presAssocID="{FEB88C21-BFA4-4DF9-B14B-C83BA0DA2129}" presName="txNode" presStyleLbl="node1" presStyleIdx="3" presStyleCnt="4">
        <dgm:presLayoutVars>
          <dgm:bulletEnabled val="1"/>
        </dgm:presLayoutVars>
      </dgm:prSet>
      <dgm:spPr/>
    </dgm:pt>
  </dgm:ptLst>
  <dgm:cxnLst>
    <dgm:cxn modelId="{E3A9D61F-1249-4CD7-8991-CD5051C8B4DC}" type="presOf" srcId="{E140B17E-3D6B-4719-9C48-F397A43033D4}" destId="{B0608960-CB55-413F-B36D-0E39A13CFCB7}" srcOrd="0" destOrd="1" presId="urn:microsoft.com/office/officeart/2005/8/layout/hProcess10"/>
    <dgm:cxn modelId="{CDB9E92A-BA07-4E4B-AC97-AEE17218B012}" type="presOf" srcId="{8F38B780-F142-47C4-9D88-E6C48014424A}" destId="{69BF9F28-CCE8-4615-A8A5-F87159A92E48}" srcOrd="0" destOrd="1" presId="urn:microsoft.com/office/officeart/2005/8/layout/hProcess10"/>
    <dgm:cxn modelId="{3EF01535-31AF-4F01-8701-ED964CE2A285}" type="presOf" srcId="{B8ADFEED-78F4-4C5B-AC1B-76CAB3167157}" destId="{D2117D55-AF9C-41D7-ABF1-6A18607BBDD8}" srcOrd="0" destOrd="0" presId="urn:microsoft.com/office/officeart/2005/8/layout/hProcess10"/>
    <dgm:cxn modelId="{A9556F37-7DC6-4A94-B08F-A837630F4442}" type="presOf" srcId="{BFA113DB-0698-4B58-8044-7E406ADD78B0}" destId="{A9E35F4B-D851-42AE-A806-9D5B968EF7A0}" srcOrd="0" destOrd="1" presId="urn:microsoft.com/office/officeart/2005/8/layout/hProcess10"/>
    <dgm:cxn modelId="{2165963A-C90C-43D6-971F-CF571A2EEC78}" srcId="{FEB88C21-BFA4-4DF9-B14B-C83BA0DA2129}" destId="{369A28E3-2012-4073-AB9E-E37D1F128480}" srcOrd="0" destOrd="0" parTransId="{CFB165DE-A734-4DF4-BA36-D924B873AA3A}" sibTransId="{0F17983A-E892-467D-B0AD-1C31F8BC45DB}"/>
    <dgm:cxn modelId="{40B4C63A-27D9-4BF4-B493-0203E4C48421}" type="presOf" srcId="{139D612C-AB0E-437A-B5E6-1CEB831F1B4C}" destId="{53BBEE5C-536C-4CFB-9BCA-5269F75058C9}" srcOrd="0" destOrd="0" presId="urn:microsoft.com/office/officeart/2005/8/layout/hProcess10"/>
    <dgm:cxn modelId="{84FBCC3B-2853-4361-850D-FF07C65B68E7}" type="presOf" srcId="{37FE4B7C-501D-4995-A863-B9FD732F92B2}" destId="{B175FF42-95B7-44C6-88FA-FE3B488FA7DF}" srcOrd="1" destOrd="0" presId="urn:microsoft.com/office/officeart/2005/8/layout/hProcess10"/>
    <dgm:cxn modelId="{4070C23C-1127-4750-9771-0ED3DD04931B}" srcId="{FEB88C21-BFA4-4DF9-B14B-C83BA0DA2129}" destId="{B752C3AE-CCC7-4795-98C1-5C374A8E81B6}" srcOrd="1" destOrd="0" parTransId="{EACDA2C3-8D3B-4F51-ABE4-E81E35635EC3}" sibTransId="{2800A052-F7D6-4092-B359-4DC2FDA66B7A}"/>
    <dgm:cxn modelId="{943B1443-6386-4D20-9C18-8FFDC62F6BEF}" srcId="{98D29666-36E3-41EA-A909-AB82DCAAB2BA}" destId="{8F38B780-F142-47C4-9D88-E6C48014424A}" srcOrd="0" destOrd="0" parTransId="{B05D378D-348C-4201-B6FF-079B31CA08B9}" sibTransId="{2DAC22BE-0A5F-43B0-8181-5D78CE39A23F}"/>
    <dgm:cxn modelId="{E1278668-8A25-4FB7-8E0D-7AE3CCBD306A}" type="presOf" srcId="{369A28E3-2012-4073-AB9E-E37D1F128480}" destId="{4F49435A-5B60-4B2B-8451-4607CA6DF565}" srcOrd="0" destOrd="1" presId="urn:microsoft.com/office/officeart/2005/8/layout/hProcess10"/>
    <dgm:cxn modelId="{28B8A44B-D382-421C-AA46-BFCD9BEDB2FA}" srcId="{6FC7A9F5-6E1F-4B69-91C8-C17B73A38070}" destId="{BFA113DB-0698-4B58-8044-7E406ADD78B0}" srcOrd="0" destOrd="0" parTransId="{BB9932AA-D9D3-457F-B5FB-23AD2F6D3DC9}" sibTransId="{57575C63-6346-4D9B-81AF-94E615D9CCE6}"/>
    <dgm:cxn modelId="{5765C272-A4B2-46F0-95CB-28D752F72942}" srcId="{6FC7A9F5-6E1F-4B69-91C8-C17B73A38070}" destId="{A5D1FA60-6BF4-4E9E-B16B-E9FE72B4FF75}" srcOrd="1" destOrd="0" parTransId="{BBEB977B-6275-46B5-8025-8E79369B39A1}" sibTransId="{C32F9622-FCB5-4D2C-998F-2070CF9C21E9}"/>
    <dgm:cxn modelId="{F9F64178-05BA-4521-A84C-052F0F277421}" type="presOf" srcId="{58B9CE99-298C-46A5-9BCF-2CC34BB469D2}" destId="{B0608960-CB55-413F-B36D-0E39A13CFCB7}" srcOrd="0" destOrd="0" presId="urn:microsoft.com/office/officeart/2005/8/layout/hProcess10"/>
    <dgm:cxn modelId="{B91A5759-52E1-4944-9419-7553DF1FA0AA}" type="presOf" srcId="{B8ADFEED-78F4-4C5B-AC1B-76CAB3167157}" destId="{624C8D0D-FDCA-4F81-8F3D-CDB6C63E5FEE}" srcOrd="1" destOrd="0" presId="urn:microsoft.com/office/officeart/2005/8/layout/hProcess10"/>
    <dgm:cxn modelId="{E431DE7A-1981-4E1E-AF20-5DCA7153BF8D}" type="presOf" srcId="{AB446AB2-673C-46E0-B103-C97F305526F7}" destId="{69BF9F28-CCE8-4615-A8A5-F87159A92E48}" srcOrd="0" destOrd="2" presId="urn:microsoft.com/office/officeart/2005/8/layout/hProcess10"/>
    <dgm:cxn modelId="{C396647D-DEFA-4D78-B199-051174A2C57B}" srcId="{139D612C-AB0E-437A-B5E6-1CEB831F1B4C}" destId="{58B9CE99-298C-46A5-9BCF-2CC34BB469D2}" srcOrd="1" destOrd="0" parTransId="{B5FB4950-691A-4F58-95F8-B80DCDC7BF5E}" sibTransId="{DD0F7E12-4B97-4A7D-8EEC-54F0C0CD5384}"/>
    <dgm:cxn modelId="{7814528A-1BED-47BE-9F61-BAF862D7C5AD}" type="presOf" srcId="{A5D1FA60-6BF4-4E9E-B16B-E9FE72B4FF75}" destId="{A9E35F4B-D851-42AE-A806-9D5B968EF7A0}" srcOrd="0" destOrd="2" presId="urn:microsoft.com/office/officeart/2005/8/layout/hProcess10"/>
    <dgm:cxn modelId="{ADE74F94-B0A6-42CB-8998-A43735D35B54}" srcId="{139D612C-AB0E-437A-B5E6-1CEB831F1B4C}" destId="{98D29666-36E3-41EA-A909-AB82DCAAB2BA}" srcOrd="2" destOrd="0" parTransId="{C1092094-1073-46B4-9A8E-EE2F2D92AB7B}" sibTransId="{37FE4B7C-501D-4995-A863-B9FD732F92B2}"/>
    <dgm:cxn modelId="{545A3CA1-EB55-46BA-8CBC-3B071D246002}" srcId="{139D612C-AB0E-437A-B5E6-1CEB831F1B4C}" destId="{6FC7A9F5-6E1F-4B69-91C8-C17B73A38070}" srcOrd="0" destOrd="0" parTransId="{4702EBC8-4444-48B5-A2C4-3E9279872D2E}" sibTransId="{B8ADFEED-78F4-4C5B-AC1B-76CAB3167157}"/>
    <dgm:cxn modelId="{CC2F75A7-BB1C-4D93-9B5F-5ADA5B85A01E}" type="presOf" srcId="{DD0F7E12-4B97-4A7D-8EEC-54F0C0CD5384}" destId="{2894BBB0-9FB8-4827-B818-0219505CE7BB}" srcOrd="1" destOrd="0" presId="urn:microsoft.com/office/officeart/2005/8/layout/hProcess10"/>
    <dgm:cxn modelId="{805999A8-8933-408A-BB46-4613C335AF52}" type="presOf" srcId="{B86EE45C-6A53-42F5-8BB4-E4AC52C641BA}" destId="{B0608960-CB55-413F-B36D-0E39A13CFCB7}" srcOrd="0" destOrd="2" presId="urn:microsoft.com/office/officeart/2005/8/layout/hProcess10"/>
    <dgm:cxn modelId="{F9DB5AB4-7CCA-4C3B-AE0F-ECF1A329B0B0}" type="presOf" srcId="{DD0F7E12-4B97-4A7D-8EEC-54F0C0CD5384}" destId="{69590D9D-9FAA-4665-8B85-D0EDF1DFDF93}" srcOrd="0" destOrd="0" presId="urn:microsoft.com/office/officeart/2005/8/layout/hProcess10"/>
    <dgm:cxn modelId="{1E3E77B5-2F7D-4FBF-9CE7-52989FE0145D}" srcId="{139D612C-AB0E-437A-B5E6-1CEB831F1B4C}" destId="{FEB88C21-BFA4-4DF9-B14B-C83BA0DA2129}" srcOrd="3" destOrd="0" parTransId="{4BD60ED4-1B22-410F-BC32-95E84808A5DC}" sibTransId="{5E560928-5A36-4447-B8B8-1875C71255C9}"/>
    <dgm:cxn modelId="{4D5F99C0-0A1D-4DD4-8AF1-1052E00422F3}" type="presOf" srcId="{FEB88C21-BFA4-4DF9-B14B-C83BA0DA2129}" destId="{4F49435A-5B60-4B2B-8451-4607CA6DF565}" srcOrd="0" destOrd="0" presId="urn:microsoft.com/office/officeart/2005/8/layout/hProcess10"/>
    <dgm:cxn modelId="{0BF981D9-BA9D-41DC-B637-FEF03CC59BB2}" srcId="{98D29666-36E3-41EA-A909-AB82DCAAB2BA}" destId="{AB446AB2-673C-46E0-B103-C97F305526F7}" srcOrd="1" destOrd="0" parTransId="{3BE0FB72-A151-4485-86B2-DE5E6226CAE2}" sibTransId="{BD24BBA0-7023-4269-9364-A586497FDF30}"/>
    <dgm:cxn modelId="{AF3CA2DA-C63C-4F89-B619-E4E270C1D882}" type="presOf" srcId="{98D29666-36E3-41EA-A909-AB82DCAAB2BA}" destId="{69BF9F28-CCE8-4615-A8A5-F87159A92E48}" srcOrd="0" destOrd="0" presId="urn:microsoft.com/office/officeart/2005/8/layout/hProcess10"/>
    <dgm:cxn modelId="{EA1B11DF-2BE7-47C8-8DC2-4D594BF58C9B}" type="presOf" srcId="{6FC7A9F5-6E1F-4B69-91C8-C17B73A38070}" destId="{A9E35F4B-D851-42AE-A806-9D5B968EF7A0}" srcOrd="0" destOrd="0" presId="urn:microsoft.com/office/officeart/2005/8/layout/hProcess10"/>
    <dgm:cxn modelId="{32B37DE8-FB0E-4889-A34B-2319E4D0FDD7}" type="presOf" srcId="{B752C3AE-CCC7-4795-98C1-5C374A8E81B6}" destId="{4F49435A-5B60-4B2B-8451-4607CA6DF565}" srcOrd="0" destOrd="2" presId="urn:microsoft.com/office/officeart/2005/8/layout/hProcess10"/>
    <dgm:cxn modelId="{2254B0EB-DE38-422B-9D14-A367434898C2}" type="presOf" srcId="{37FE4B7C-501D-4995-A863-B9FD732F92B2}" destId="{5C83D100-0E29-4B53-BF42-CD31C4D676B5}" srcOrd="0" destOrd="0" presId="urn:microsoft.com/office/officeart/2005/8/layout/hProcess10"/>
    <dgm:cxn modelId="{FE3B39F8-44CA-44E6-BB24-4655EFE9B90F}" srcId="{58B9CE99-298C-46A5-9BCF-2CC34BB469D2}" destId="{B86EE45C-6A53-42F5-8BB4-E4AC52C641BA}" srcOrd="1" destOrd="0" parTransId="{AB89F550-303E-4CA0-865B-88320889E2A0}" sibTransId="{C006D796-E499-4632-8ABB-07C7288FF44F}"/>
    <dgm:cxn modelId="{26B087F9-9DCA-422A-9FC1-A42A0A003092}" srcId="{58B9CE99-298C-46A5-9BCF-2CC34BB469D2}" destId="{E140B17E-3D6B-4719-9C48-F397A43033D4}" srcOrd="0" destOrd="0" parTransId="{0481065C-BE95-431D-860F-DCC2854766A7}" sibTransId="{A2CEDD70-CCBF-4165-99D1-7A5D1C63E1B2}"/>
    <dgm:cxn modelId="{7104F89C-21B5-4448-8906-67E991904DE9}" type="presParOf" srcId="{53BBEE5C-536C-4CFB-9BCA-5269F75058C9}" destId="{83CB46DE-B311-4BD4-ABBB-3E0CF9B2EF65}" srcOrd="0" destOrd="0" presId="urn:microsoft.com/office/officeart/2005/8/layout/hProcess10"/>
    <dgm:cxn modelId="{97F19206-227B-4BB5-A858-89E1D3A894E8}" type="presParOf" srcId="{83CB46DE-B311-4BD4-ABBB-3E0CF9B2EF65}" destId="{8DF4E8F4-3E64-40BF-8456-B71E51D4E8E0}" srcOrd="0" destOrd="0" presId="urn:microsoft.com/office/officeart/2005/8/layout/hProcess10"/>
    <dgm:cxn modelId="{E5854259-75A1-44B6-9A05-C517494109D3}" type="presParOf" srcId="{83CB46DE-B311-4BD4-ABBB-3E0CF9B2EF65}" destId="{A9E35F4B-D851-42AE-A806-9D5B968EF7A0}" srcOrd="1" destOrd="0" presId="urn:microsoft.com/office/officeart/2005/8/layout/hProcess10"/>
    <dgm:cxn modelId="{6123B432-BD7C-45C2-BE6F-D6296DD9F47B}" type="presParOf" srcId="{53BBEE5C-536C-4CFB-9BCA-5269F75058C9}" destId="{D2117D55-AF9C-41D7-ABF1-6A18607BBDD8}" srcOrd="1" destOrd="0" presId="urn:microsoft.com/office/officeart/2005/8/layout/hProcess10"/>
    <dgm:cxn modelId="{94A1532D-8C34-4EAA-9222-6CCAF41B9DE5}" type="presParOf" srcId="{D2117D55-AF9C-41D7-ABF1-6A18607BBDD8}" destId="{624C8D0D-FDCA-4F81-8F3D-CDB6C63E5FEE}" srcOrd="0" destOrd="0" presId="urn:microsoft.com/office/officeart/2005/8/layout/hProcess10"/>
    <dgm:cxn modelId="{4554226E-CD4B-4F22-8292-6B0A34C2D084}" type="presParOf" srcId="{53BBEE5C-536C-4CFB-9BCA-5269F75058C9}" destId="{BF4A921A-B448-4B05-9286-BC7C989E1857}" srcOrd="2" destOrd="0" presId="urn:microsoft.com/office/officeart/2005/8/layout/hProcess10"/>
    <dgm:cxn modelId="{249F8D14-7505-4619-9E01-E49F622D9E39}" type="presParOf" srcId="{BF4A921A-B448-4B05-9286-BC7C989E1857}" destId="{F7344FD5-BD3A-4EDC-B01E-C83927138325}" srcOrd="0" destOrd="0" presId="urn:microsoft.com/office/officeart/2005/8/layout/hProcess10"/>
    <dgm:cxn modelId="{B150F88B-44EC-440D-BA20-404C3741824B}" type="presParOf" srcId="{BF4A921A-B448-4B05-9286-BC7C989E1857}" destId="{B0608960-CB55-413F-B36D-0E39A13CFCB7}" srcOrd="1" destOrd="0" presId="urn:microsoft.com/office/officeart/2005/8/layout/hProcess10"/>
    <dgm:cxn modelId="{C6BD62D6-5FE1-4141-9F64-48D6B811FC9D}" type="presParOf" srcId="{53BBEE5C-536C-4CFB-9BCA-5269F75058C9}" destId="{69590D9D-9FAA-4665-8B85-D0EDF1DFDF93}" srcOrd="3" destOrd="0" presId="urn:microsoft.com/office/officeart/2005/8/layout/hProcess10"/>
    <dgm:cxn modelId="{23E3D7CC-7060-4B66-B684-E9B1C4784420}" type="presParOf" srcId="{69590D9D-9FAA-4665-8B85-D0EDF1DFDF93}" destId="{2894BBB0-9FB8-4827-B818-0219505CE7BB}" srcOrd="0" destOrd="0" presId="urn:microsoft.com/office/officeart/2005/8/layout/hProcess10"/>
    <dgm:cxn modelId="{5BC3A764-5DB4-4605-BFC2-348854001939}" type="presParOf" srcId="{53BBEE5C-536C-4CFB-9BCA-5269F75058C9}" destId="{9ACDA040-864F-4D1F-9FE2-9B7E0B605522}" srcOrd="4" destOrd="0" presId="urn:microsoft.com/office/officeart/2005/8/layout/hProcess10"/>
    <dgm:cxn modelId="{F9FD5E0B-40D6-412C-BE4E-7173A3D972A8}" type="presParOf" srcId="{9ACDA040-864F-4D1F-9FE2-9B7E0B605522}" destId="{5033857F-C114-41E6-9E7E-E0C100C04216}" srcOrd="0" destOrd="0" presId="urn:microsoft.com/office/officeart/2005/8/layout/hProcess10"/>
    <dgm:cxn modelId="{4EC48D97-F60D-4964-920D-18A1F4E68C0D}" type="presParOf" srcId="{9ACDA040-864F-4D1F-9FE2-9B7E0B605522}" destId="{69BF9F28-CCE8-4615-A8A5-F87159A92E48}" srcOrd="1" destOrd="0" presId="urn:microsoft.com/office/officeart/2005/8/layout/hProcess10"/>
    <dgm:cxn modelId="{18E049EA-4925-4AF1-8CA0-8409CFADF5DD}" type="presParOf" srcId="{53BBEE5C-536C-4CFB-9BCA-5269F75058C9}" destId="{5C83D100-0E29-4B53-BF42-CD31C4D676B5}" srcOrd="5" destOrd="0" presId="urn:microsoft.com/office/officeart/2005/8/layout/hProcess10"/>
    <dgm:cxn modelId="{758E694B-9ED8-4AE5-A721-F4EA94368346}" type="presParOf" srcId="{5C83D100-0E29-4B53-BF42-CD31C4D676B5}" destId="{B175FF42-95B7-44C6-88FA-FE3B488FA7DF}" srcOrd="0" destOrd="0" presId="urn:microsoft.com/office/officeart/2005/8/layout/hProcess10"/>
    <dgm:cxn modelId="{FA1F66CF-A95F-4164-97CC-B73C93774898}" type="presParOf" srcId="{53BBEE5C-536C-4CFB-9BCA-5269F75058C9}" destId="{FCCE4E72-96AF-4DEC-9CE5-72FF03BCAB7D}" srcOrd="6" destOrd="0" presId="urn:microsoft.com/office/officeart/2005/8/layout/hProcess10"/>
    <dgm:cxn modelId="{6D37833D-B8BA-42B8-BAB1-A5D6E2E73943}" type="presParOf" srcId="{FCCE4E72-96AF-4DEC-9CE5-72FF03BCAB7D}" destId="{CEEB10E0-0BF7-43E0-B965-9F6FCC161810}" srcOrd="0" destOrd="0" presId="urn:microsoft.com/office/officeart/2005/8/layout/hProcess10"/>
    <dgm:cxn modelId="{66446D6D-07DF-4EAE-9872-ED4A2A724F6C}" type="presParOf" srcId="{FCCE4E72-96AF-4DEC-9CE5-72FF03BCAB7D}" destId="{4F49435A-5B60-4B2B-8451-4607CA6DF56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9D612C-AB0E-437A-B5E6-1CEB831F1B4C}" type="doc">
      <dgm:prSet loTypeId="urn:microsoft.com/office/officeart/2005/8/layout/hProcess10" loCatId="process" qsTypeId="urn:microsoft.com/office/officeart/2005/8/quickstyle/3d2" qsCatId="3D" csTypeId="urn:microsoft.com/office/officeart/2005/8/colors/accent2_3" csCatId="accent2" phldr="1"/>
      <dgm:spPr/>
      <dgm:t>
        <a:bodyPr/>
        <a:lstStyle/>
        <a:p>
          <a:endParaRPr lang="en-US"/>
        </a:p>
      </dgm:t>
    </dgm:pt>
    <dgm:pt modelId="{6FC7A9F5-6E1F-4B69-91C8-C17B73A38070}">
      <dgm:prSet phldrT="[Text]"/>
      <dgm:spPr/>
      <dgm:t>
        <a:bodyPr/>
        <a:lstStyle/>
        <a:p>
          <a:r>
            <a:rPr lang="en-US" dirty="0"/>
            <a:t>Elementary effects analysis</a:t>
          </a:r>
        </a:p>
      </dgm:t>
    </dgm:pt>
    <dgm:pt modelId="{4702EBC8-4444-48B5-A2C4-3E9279872D2E}" type="parTrans" cxnId="{545A3CA1-EB55-46BA-8CBC-3B071D246002}">
      <dgm:prSet/>
      <dgm:spPr/>
      <dgm:t>
        <a:bodyPr/>
        <a:lstStyle/>
        <a:p>
          <a:endParaRPr lang="en-US"/>
        </a:p>
      </dgm:t>
    </dgm:pt>
    <dgm:pt modelId="{B8ADFEED-78F4-4C5B-AC1B-76CAB3167157}" type="sibTrans" cxnId="{545A3CA1-EB55-46BA-8CBC-3B071D246002}">
      <dgm:prSet/>
      <dgm:spPr/>
      <dgm:t>
        <a:bodyPr/>
        <a:lstStyle/>
        <a:p>
          <a:endParaRPr lang="en-US"/>
        </a:p>
      </dgm:t>
    </dgm:pt>
    <dgm:pt modelId="{BFA113DB-0698-4B58-8044-7E406ADD78B0}">
      <dgm:prSet phldrT="[Text]"/>
      <dgm:spPr/>
      <dgm:t>
        <a:bodyPr/>
        <a:lstStyle/>
        <a:p>
          <a:r>
            <a:rPr lang="en-US" dirty="0"/>
            <a:t>Performed on coarse grid ePTM</a:t>
          </a:r>
        </a:p>
      </dgm:t>
    </dgm:pt>
    <dgm:pt modelId="{BB9932AA-D9D3-457F-B5FB-23AD2F6D3DC9}" type="parTrans" cxnId="{28B8A44B-D382-421C-AA46-BFCD9BEDB2FA}">
      <dgm:prSet/>
      <dgm:spPr/>
      <dgm:t>
        <a:bodyPr/>
        <a:lstStyle/>
        <a:p>
          <a:endParaRPr lang="en-US"/>
        </a:p>
      </dgm:t>
    </dgm:pt>
    <dgm:pt modelId="{57575C63-6346-4D9B-81AF-94E615D9CCE6}" type="sibTrans" cxnId="{28B8A44B-D382-421C-AA46-BFCD9BEDB2FA}">
      <dgm:prSet/>
      <dgm:spPr/>
      <dgm:t>
        <a:bodyPr/>
        <a:lstStyle/>
        <a:p>
          <a:endParaRPr lang="en-US"/>
        </a:p>
      </dgm:t>
    </dgm:pt>
    <dgm:pt modelId="{A5D1FA60-6BF4-4E9E-B16B-E9FE72B4FF75}">
      <dgm:prSet phldrT="[Text]"/>
      <dgm:spPr/>
      <dgm:t>
        <a:bodyPr/>
        <a:lstStyle/>
        <a:p>
          <a:r>
            <a:rPr lang="en-US" dirty="0"/>
            <a:t>Separation of survival and migration parameters is possible</a:t>
          </a:r>
        </a:p>
      </dgm:t>
    </dgm:pt>
    <dgm:pt modelId="{BBEB977B-6275-46B5-8025-8E79369B39A1}" type="parTrans" cxnId="{5765C272-A4B2-46F0-95CB-28D752F72942}">
      <dgm:prSet/>
      <dgm:spPr/>
      <dgm:t>
        <a:bodyPr/>
        <a:lstStyle/>
        <a:p>
          <a:endParaRPr lang="en-US"/>
        </a:p>
      </dgm:t>
    </dgm:pt>
    <dgm:pt modelId="{C32F9622-FCB5-4D2C-998F-2070CF9C21E9}" type="sibTrans" cxnId="{5765C272-A4B2-46F0-95CB-28D752F72942}">
      <dgm:prSet/>
      <dgm:spPr/>
      <dgm:t>
        <a:bodyPr/>
        <a:lstStyle/>
        <a:p>
          <a:endParaRPr lang="en-US"/>
        </a:p>
      </dgm:t>
    </dgm:pt>
    <dgm:pt modelId="{58B9CE99-298C-46A5-9BCF-2CC34BB469D2}">
      <dgm:prSet phldrT="[Text]"/>
      <dgm:spPr/>
      <dgm:t>
        <a:bodyPr/>
        <a:lstStyle/>
        <a:p>
          <a:r>
            <a:rPr lang="en-US" dirty="0"/>
            <a:t>Coarse search for optimal migration parameters</a:t>
          </a:r>
        </a:p>
      </dgm:t>
    </dgm:pt>
    <dgm:pt modelId="{B5FB4950-691A-4F58-95F8-B80DCDC7BF5E}" type="parTrans" cxnId="{C396647D-DEFA-4D78-B199-051174A2C57B}">
      <dgm:prSet/>
      <dgm:spPr/>
      <dgm:t>
        <a:bodyPr/>
        <a:lstStyle/>
        <a:p>
          <a:endParaRPr lang="en-US"/>
        </a:p>
      </dgm:t>
    </dgm:pt>
    <dgm:pt modelId="{DD0F7E12-4B97-4A7D-8EEC-54F0C0CD5384}" type="sibTrans" cxnId="{C396647D-DEFA-4D78-B199-051174A2C57B}">
      <dgm:prSet/>
      <dgm:spPr/>
      <dgm:t>
        <a:bodyPr/>
        <a:lstStyle/>
        <a:p>
          <a:endParaRPr lang="en-US"/>
        </a:p>
      </dgm:t>
    </dgm:pt>
    <dgm:pt modelId="{E140B17E-3D6B-4719-9C48-F397A43033D4}">
      <dgm:prSet phldrT="[Text]"/>
      <dgm:spPr/>
      <dgm:t>
        <a:bodyPr/>
        <a:lstStyle/>
        <a:p>
          <a:r>
            <a:rPr lang="en-US" dirty="0"/>
            <a:t>Select design points</a:t>
          </a:r>
        </a:p>
      </dgm:t>
    </dgm:pt>
    <dgm:pt modelId="{0481065C-BE95-431D-860F-DCC2854766A7}" type="parTrans" cxnId="{26B087F9-9DCA-422A-9FC1-A42A0A003092}">
      <dgm:prSet/>
      <dgm:spPr/>
      <dgm:t>
        <a:bodyPr/>
        <a:lstStyle/>
        <a:p>
          <a:endParaRPr lang="en-US"/>
        </a:p>
      </dgm:t>
    </dgm:pt>
    <dgm:pt modelId="{A2CEDD70-CCBF-4165-99D1-7A5D1C63E1B2}" type="sibTrans" cxnId="{26B087F9-9DCA-422A-9FC1-A42A0A003092}">
      <dgm:prSet/>
      <dgm:spPr/>
      <dgm:t>
        <a:bodyPr/>
        <a:lstStyle/>
        <a:p>
          <a:endParaRPr lang="en-US"/>
        </a:p>
      </dgm:t>
    </dgm:pt>
    <dgm:pt modelId="{B86EE45C-6A53-42F5-8BB4-E4AC52C641BA}">
      <dgm:prSet phldrT="[Text]"/>
      <dgm:spPr/>
      <dgm:t>
        <a:bodyPr/>
        <a:lstStyle/>
        <a:p>
          <a:r>
            <a:rPr lang="en-US" dirty="0"/>
            <a:t>Multiobjective optimization</a:t>
          </a:r>
        </a:p>
      </dgm:t>
    </dgm:pt>
    <dgm:pt modelId="{AB89F550-303E-4CA0-865B-88320889E2A0}" type="parTrans" cxnId="{FE3B39F8-44CA-44E6-BB24-4655EFE9B90F}">
      <dgm:prSet/>
      <dgm:spPr/>
      <dgm:t>
        <a:bodyPr/>
        <a:lstStyle/>
        <a:p>
          <a:endParaRPr lang="en-US"/>
        </a:p>
      </dgm:t>
    </dgm:pt>
    <dgm:pt modelId="{C006D796-E499-4632-8ABB-07C7288FF44F}" type="sibTrans" cxnId="{FE3B39F8-44CA-44E6-BB24-4655EFE9B90F}">
      <dgm:prSet/>
      <dgm:spPr/>
      <dgm:t>
        <a:bodyPr/>
        <a:lstStyle/>
        <a:p>
          <a:endParaRPr lang="en-US"/>
        </a:p>
      </dgm:t>
    </dgm:pt>
    <dgm:pt modelId="{98D29666-36E3-41EA-A909-AB82DCAAB2BA}">
      <dgm:prSet phldrT="[Text]"/>
      <dgm:spPr/>
      <dgm:t>
        <a:bodyPr/>
        <a:lstStyle/>
        <a:p>
          <a:r>
            <a:rPr lang="en-US" dirty="0"/>
            <a:t>Refined search for optimal migration parameters</a:t>
          </a:r>
        </a:p>
      </dgm:t>
    </dgm:pt>
    <dgm:pt modelId="{C1092094-1073-46B4-9A8E-EE2F2D92AB7B}" type="parTrans" cxnId="{ADE74F94-B0A6-42CB-8998-A43735D35B54}">
      <dgm:prSet/>
      <dgm:spPr/>
      <dgm:t>
        <a:bodyPr/>
        <a:lstStyle/>
        <a:p>
          <a:endParaRPr lang="en-US"/>
        </a:p>
      </dgm:t>
    </dgm:pt>
    <dgm:pt modelId="{37FE4B7C-501D-4995-A863-B9FD732F92B2}" type="sibTrans" cxnId="{ADE74F94-B0A6-42CB-8998-A43735D35B54}">
      <dgm:prSet/>
      <dgm:spPr/>
      <dgm:t>
        <a:bodyPr/>
        <a:lstStyle/>
        <a:p>
          <a:endParaRPr lang="en-US"/>
        </a:p>
      </dgm:t>
    </dgm:pt>
    <dgm:pt modelId="{8F38B780-F142-47C4-9D88-E6C48014424A}">
      <dgm:prSet phldrT="[Text]"/>
      <dgm:spPr/>
      <dgm:t>
        <a:bodyPr/>
        <a:lstStyle/>
        <a:p>
          <a:r>
            <a:rPr lang="en-US" dirty="0"/>
            <a:t>Zoom into neighborhoods of top performing parameter sets</a:t>
          </a:r>
        </a:p>
      </dgm:t>
    </dgm:pt>
    <dgm:pt modelId="{B05D378D-348C-4201-B6FF-079B31CA08B9}" type="parTrans" cxnId="{943B1443-6386-4D20-9C18-8FFDC62F6BEF}">
      <dgm:prSet/>
      <dgm:spPr/>
      <dgm:t>
        <a:bodyPr/>
        <a:lstStyle/>
        <a:p>
          <a:endParaRPr lang="en-US"/>
        </a:p>
      </dgm:t>
    </dgm:pt>
    <dgm:pt modelId="{2DAC22BE-0A5F-43B0-8181-5D78CE39A23F}" type="sibTrans" cxnId="{943B1443-6386-4D20-9C18-8FFDC62F6BEF}">
      <dgm:prSet/>
      <dgm:spPr/>
      <dgm:t>
        <a:bodyPr/>
        <a:lstStyle/>
        <a:p>
          <a:endParaRPr lang="en-US"/>
        </a:p>
      </dgm:t>
    </dgm:pt>
    <dgm:pt modelId="{AB446AB2-673C-46E0-B103-C97F305526F7}">
      <dgm:prSet phldrT="[Text]"/>
      <dgm:spPr/>
      <dgm:t>
        <a:bodyPr/>
        <a:lstStyle/>
        <a:p>
          <a:r>
            <a:rPr lang="en-US" dirty="0"/>
            <a:t>Repeat multiobjective optimization</a:t>
          </a:r>
        </a:p>
      </dgm:t>
    </dgm:pt>
    <dgm:pt modelId="{3BE0FB72-A151-4485-86B2-DE5E6226CAE2}" type="parTrans" cxnId="{0BF981D9-BA9D-41DC-B637-FEF03CC59BB2}">
      <dgm:prSet/>
      <dgm:spPr/>
      <dgm:t>
        <a:bodyPr/>
        <a:lstStyle/>
        <a:p>
          <a:endParaRPr lang="en-US"/>
        </a:p>
      </dgm:t>
    </dgm:pt>
    <dgm:pt modelId="{BD24BBA0-7023-4269-9364-A586497FDF30}" type="sibTrans" cxnId="{0BF981D9-BA9D-41DC-B637-FEF03CC59BB2}">
      <dgm:prSet/>
      <dgm:spPr/>
      <dgm:t>
        <a:bodyPr/>
        <a:lstStyle/>
        <a:p>
          <a:endParaRPr lang="en-US"/>
        </a:p>
      </dgm:t>
    </dgm:pt>
    <dgm:pt modelId="{FEB88C21-BFA4-4DF9-B14B-C83BA0DA2129}">
      <dgm:prSet/>
      <dgm:spPr/>
      <dgm:t>
        <a:bodyPr/>
        <a:lstStyle/>
        <a:p>
          <a:r>
            <a:rPr lang="en-US" dirty="0"/>
            <a:t>Search for optimal survival parameters</a:t>
          </a:r>
        </a:p>
      </dgm:t>
    </dgm:pt>
    <dgm:pt modelId="{4BD60ED4-1B22-410F-BC32-95E84808A5DC}" type="parTrans" cxnId="{1E3E77B5-2F7D-4FBF-9CE7-52989FE0145D}">
      <dgm:prSet/>
      <dgm:spPr/>
      <dgm:t>
        <a:bodyPr/>
        <a:lstStyle/>
        <a:p>
          <a:endParaRPr lang="en-US"/>
        </a:p>
      </dgm:t>
    </dgm:pt>
    <dgm:pt modelId="{5E560928-5A36-4447-B8B8-1875C71255C9}" type="sibTrans" cxnId="{1E3E77B5-2F7D-4FBF-9CE7-52989FE0145D}">
      <dgm:prSet/>
      <dgm:spPr/>
      <dgm:t>
        <a:bodyPr/>
        <a:lstStyle/>
        <a:p>
          <a:endParaRPr lang="en-US"/>
        </a:p>
      </dgm:t>
    </dgm:pt>
    <dgm:pt modelId="{369A28E3-2012-4073-AB9E-E37D1F128480}">
      <dgm:prSet/>
      <dgm:spPr/>
      <dgm:t>
        <a:bodyPr/>
        <a:lstStyle/>
        <a:p>
          <a:r>
            <a:rPr lang="en-US" dirty="0"/>
            <a:t>Hold migration parameters at optimal values</a:t>
          </a:r>
        </a:p>
      </dgm:t>
    </dgm:pt>
    <dgm:pt modelId="{CFB165DE-A734-4DF4-BA36-D924B873AA3A}" type="parTrans" cxnId="{2165963A-C90C-43D6-971F-CF571A2EEC78}">
      <dgm:prSet/>
      <dgm:spPr/>
      <dgm:t>
        <a:bodyPr/>
        <a:lstStyle/>
        <a:p>
          <a:endParaRPr lang="en-US"/>
        </a:p>
      </dgm:t>
    </dgm:pt>
    <dgm:pt modelId="{0F17983A-E892-467D-B0AD-1C31F8BC45DB}" type="sibTrans" cxnId="{2165963A-C90C-43D6-971F-CF571A2EEC78}">
      <dgm:prSet/>
      <dgm:spPr/>
      <dgm:t>
        <a:bodyPr/>
        <a:lstStyle/>
        <a:p>
          <a:endParaRPr lang="en-US"/>
        </a:p>
      </dgm:t>
    </dgm:pt>
    <dgm:pt modelId="{B752C3AE-CCC7-4795-98C1-5C374A8E81B6}">
      <dgm:prSet/>
      <dgm:spPr/>
      <dgm:t>
        <a:bodyPr/>
        <a:lstStyle/>
        <a:p>
          <a:r>
            <a:rPr lang="en-US" dirty="0"/>
            <a:t>Grid search optimization</a:t>
          </a:r>
        </a:p>
      </dgm:t>
    </dgm:pt>
    <dgm:pt modelId="{EACDA2C3-8D3B-4F51-ABE4-E81E35635EC3}" type="parTrans" cxnId="{4070C23C-1127-4750-9771-0ED3DD04931B}">
      <dgm:prSet/>
      <dgm:spPr/>
      <dgm:t>
        <a:bodyPr/>
        <a:lstStyle/>
        <a:p>
          <a:endParaRPr lang="en-US"/>
        </a:p>
      </dgm:t>
    </dgm:pt>
    <dgm:pt modelId="{2800A052-F7D6-4092-B359-4DC2FDA66B7A}" type="sibTrans" cxnId="{4070C23C-1127-4750-9771-0ED3DD04931B}">
      <dgm:prSet/>
      <dgm:spPr/>
      <dgm:t>
        <a:bodyPr/>
        <a:lstStyle/>
        <a:p>
          <a:endParaRPr lang="en-US"/>
        </a:p>
      </dgm:t>
    </dgm:pt>
    <dgm:pt modelId="{53BBEE5C-536C-4CFB-9BCA-5269F75058C9}" type="pres">
      <dgm:prSet presAssocID="{139D612C-AB0E-437A-B5E6-1CEB831F1B4C}" presName="Name0" presStyleCnt="0">
        <dgm:presLayoutVars>
          <dgm:dir/>
          <dgm:resizeHandles val="exact"/>
        </dgm:presLayoutVars>
      </dgm:prSet>
      <dgm:spPr/>
    </dgm:pt>
    <dgm:pt modelId="{83CB46DE-B311-4BD4-ABBB-3E0CF9B2EF65}" type="pres">
      <dgm:prSet presAssocID="{6FC7A9F5-6E1F-4B69-91C8-C17B73A38070}" presName="composite" presStyleCnt="0"/>
      <dgm:spPr/>
    </dgm:pt>
    <dgm:pt modelId="{8DF4E8F4-3E64-40BF-8456-B71E51D4E8E0}" type="pres">
      <dgm:prSet presAssocID="{6FC7A9F5-6E1F-4B69-91C8-C17B73A38070}" presName="imagSh" presStyleLbl="b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dgm:spPr>
    </dgm:pt>
    <dgm:pt modelId="{A9E35F4B-D851-42AE-A806-9D5B968EF7A0}" type="pres">
      <dgm:prSet presAssocID="{6FC7A9F5-6E1F-4B69-91C8-C17B73A38070}" presName="txNode" presStyleLbl="node1" presStyleIdx="0" presStyleCnt="4">
        <dgm:presLayoutVars>
          <dgm:bulletEnabled val="1"/>
        </dgm:presLayoutVars>
      </dgm:prSet>
      <dgm:spPr/>
    </dgm:pt>
    <dgm:pt modelId="{D2117D55-AF9C-41D7-ABF1-6A18607BBDD8}" type="pres">
      <dgm:prSet presAssocID="{B8ADFEED-78F4-4C5B-AC1B-76CAB3167157}" presName="sibTrans" presStyleLbl="sibTrans2D1" presStyleIdx="0" presStyleCnt="3"/>
      <dgm:spPr/>
    </dgm:pt>
    <dgm:pt modelId="{624C8D0D-FDCA-4F81-8F3D-CDB6C63E5FEE}" type="pres">
      <dgm:prSet presAssocID="{B8ADFEED-78F4-4C5B-AC1B-76CAB3167157}" presName="connTx" presStyleLbl="sibTrans2D1" presStyleIdx="0" presStyleCnt="3"/>
      <dgm:spPr/>
    </dgm:pt>
    <dgm:pt modelId="{BF4A921A-B448-4B05-9286-BC7C989E1857}" type="pres">
      <dgm:prSet presAssocID="{58B9CE99-298C-46A5-9BCF-2CC34BB469D2}" presName="composite" presStyleCnt="0"/>
      <dgm:spPr/>
    </dgm:pt>
    <dgm:pt modelId="{F7344FD5-BD3A-4EDC-B01E-C83927138325}" type="pres">
      <dgm:prSet presAssocID="{58B9CE99-298C-46A5-9BCF-2CC34BB469D2}" presName="imagSh" presStyleLbl="bgImgPlace1" presStyleIdx="1" presStyleCnt="4"/>
      <dgm:spPr>
        <a:blipFill rotWithShape="1">
          <a:blip xmlns:r="http://schemas.openxmlformats.org/officeDocument/2006/relationships" r:embed="rId2"/>
          <a:stretch>
            <a:fillRect/>
          </a:stretch>
        </a:blipFill>
      </dgm:spPr>
    </dgm:pt>
    <dgm:pt modelId="{B0608960-CB55-413F-B36D-0E39A13CFCB7}" type="pres">
      <dgm:prSet presAssocID="{58B9CE99-298C-46A5-9BCF-2CC34BB469D2}" presName="txNode" presStyleLbl="node1" presStyleIdx="1" presStyleCnt="4">
        <dgm:presLayoutVars>
          <dgm:bulletEnabled val="1"/>
        </dgm:presLayoutVars>
      </dgm:prSet>
      <dgm:spPr/>
    </dgm:pt>
    <dgm:pt modelId="{69590D9D-9FAA-4665-8B85-D0EDF1DFDF93}" type="pres">
      <dgm:prSet presAssocID="{DD0F7E12-4B97-4A7D-8EEC-54F0C0CD5384}" presName="sibTrans" presStyleLbl="sibTrans2D1" presStyleIdx="1" presStyleCnt="3"/>
      <dgm:spPr/>
    </dgm:pt>
    <dgm:pt modelId="{2894BBB0-9FB8-4827-B818-0219505CE7BB}" type="pres">
      <dgm:prSet presAssocID="{DD0F7E12-4B97-4A7D-8EEC-54F0C0CD5384}" presName="connTx" presStyleLbl="sibTrans2D1" presStyleIdx="1" presStyleCnt="3"/>
      <dgm:spPr/>
    </dgm:pt>
    <dgm:pt modelId="{9ACDA040-864F-4D1F-9FE2-9B7E0B605522}" type="pres">
      <dgm:prSet presAssocID="{98D29666-36E3-41EA-A909-AB82DCAAB2BA}" presName="composite" presStyleCnt="0"/>
      <dgm:spPr/>
    </dgm:pt>
    <dgm:pt modelId="{5033857F-C114-41E6-9E7E-E0C100C04216}" type="pres">
      <dgm:prSet presAssocID="{98D29666-36E3-41EA-A909-AB82DCAAB2BA}" presName="imagSh" presStyleLbl="bgImgPlace1" presStyleIdx="2" presStyleCnt="4"/>
      <dgm:spPr>
        <a:blipFill rotWithShape="1">
          <a:blip xmlns:r="http://schemas.openxmlformats.org/officeDocument/2006/relationships" r:embed="rId3"/>
          <a:stretch>
            <a:fillRect/>
          </a:stretch>
        </a:blipFill>
      </dgm:spPr>
    </dgm:pt>
    <dgm:pt modelId="{69BF9F28-CCE8-4615-A8A5-F87159A92E48}" type="pres">
      <dgm:prSet presAssocID="{98D29666-36E3-41EA-A909-AB82DCAAB2BA}" presName="txNode" presStyleLbl="node1" presStyleIdx="2" presStyleCnt="4">
        <dgm:presLayoutVars>
          <dgm:bulletEnabled val="1"/>
        </dgm:presLayoutVars>
      </dgm:prSet>
      <dgm:spPr/>
    </dgm:pt>
    <dgm:pt modelId="{5C83D100-0E29-4B53-BF42-CD31C4D676B5}" type="pres">
      <dgm:prSet presAssocID="{37FE4B7C-501D-4995-A863-B9FD732F92B2}" presName="sibTrans" presStyleLbl="sibTrans2D1" presStyleIdx="2" presStyleCnt="3"/>
      <dgm:spPr/>
    </dgm:pt>
    <dgm:pt modelId="{B175FF42-95B7-44C6-88FA-FE3B488FA7DF}" type="pres">
      <dgm:prSet presAssocID="{37FE4B7C-501D-4995-A863-B9FD732F92B2}" presName="connTx" presStyleLbl="sibTrans2D1" presStyleIdx="2" presStyleCnt="3"/>
      <dgm:spPr/>
    </dgm:pt>
    <dgm:pt modelId="{FCCE4E72-96AF-4DEC-9CE5-72FF03BCAB7D}" type="pres">
      <dgm:prSet presAssocID="{FEB88C21-BFA4-4DF9-B14B-C83BA0DA2129}" presName="composite" presStyleCnt="0"/>
      <dgm:spPr/>
    </dgm:pt>
    <dgm:pt modelId="{CEEB10E0-0BF7-43E0-B965-9F6FCC161810}" type="pres">
      <dgm:prSet presAssocID="{FEB88C21-BFA4-4DF9-B14B-C83BA0DA2129}" presName="imagSh" presStyleLbl="bgImgPlace1" presStyleIdx="3" presStyleCnt="4"/>
      <dgm:spPr>
        <a:blipFill rotWithShape="1">
          <a:blip xmlns:r="http://schemas.openxmlformats.org/officeDocument/2006/relationships" r:embed="rId4"/>
          <a:stretch>
            <a:fillRect/>
          </a:stretch>
        </a:blipFill>
      </dgm:spPr>
    </dgm:pt>
    <dgm:pt modelId="{4F49435A-5B60-4B2B-8451-4607CA6DF565}" type="pres">
      <dgm:prSet presAssocID="{FEB88C21-BFA4-4DF9-B14B-C83BA0DA2129}" presName="txNode" presStyleLbl="node1" presStyleIdx="3" presStyleCnt="4">
        <dgm:presLayoutVars>
          <dgm:bulletEnabled val="1"/>
        </dgm:presLayoutVars>
      </dgm:prSet>
      <dgm:spPr/>
    </dgm:pt>
  </dgm:ptLst>
  <dgm:cxnLst>
    <dgm:cxn modelId="{E3A9D61F-1249-4CD7-8991-CD5051C8B4DC}" type="presOf" srcId="{E140B17E-3D6B-4719-9C48-F397A43033D4}" destId="{B0608960-CB55-413F-B36D-0E39A13CFCB7}" srcOrd="0" destOrd="1" presId="urn:microsoft.com/office/officeart/2005/8/layout/hProcess10"/>
    <dgm:cxn modelId="{CDB9E92A-BA07-4E4B-AC97-AEE17218B012}" type="presOf" srcId="{8F38B780-F142-47C4-9D88-E6C48014424A}" destId="{69BF9F28-CCE8-4615-A8A5-F87159A92E48}" srcOrd="0" destOrd="1" presId="urn:microsoft.com/office/officeart/2005/8/layout/hProcess10"/>
    <dgm:cxn modelId="{3EF01535-31AF-4F01-8701-ED964CE2A285}" type="presOf" srcId="{B8ADFEED-78F4-4C5B-AC1B-76CAB3167157}" destId="{D2117D55-AF9C-41D7-ABF1-6A18607BBDD8}" srcOrd="0" destOrd="0" presId="urn:microsoft.com/office/officeart/2005/8/layout/hProcess10"/>
    <dgm:cxn modelId="{A9556F37-7DC6-4A94-B08F-A837630F4442}" type="presOf" srcId="{BFA113DB-0698-4B58-8044-7E406ADD78B0}" destId="{A9E35F4B-D851-42AE-A806-9D5B968EF7A0}" srcOrd="0" destOrd="1" presId="urn:microsoft.com/office/officeart/2005/8/layout/hProcess10"/>
    <dgm:cxn modelId="{2165963A-C90C-43D6-971F-CF571A2EEC78}" srcId="{FEB88C21-BFA4-4DF9-B14B-C83BA0DA2129}" destId="{369A28E3-2012-4073-AB9E-E37D1F128480}" srcOrd="0" destOrd="0" parTransId="{CFB165DE-A734-4DF4-BA36-D924B873AA3A}" sibTransId="{0F17983A-E892-467D-B0AD-1C31F8BC45DB}"/>
    <dgm:cxn modelId="{40B4C63A-27D9-4BF4-B493-0203E4C48421}" type="presOf" srcId="{139D612C-AB0E-437A-B5E6-1CEB831F1B4C}" destId="{53BBEE5C-536C-4CFB-9BCA-5269F75058C9}" srcOrd="0" destOrd="0" presId="urn:microsoft.com/office/officeart/2005/8/layout/hProcess10"/>
    <dgm:cxn modelId="{84FBCC3B-2853-4361-850D-FF07C65B68E7}" type="presOf" srcId="{37FE4B7C-501D-4995-A863-B9FD732F92B2}" destId="{B175FF42-95B7-44C6-88FA-FE3B488FA7DF}" srcOrd="1" destOrd="0" presId="urn:microsoft.com/office/officeart/2005/8/layout/hProcess10"/>
    <dgm:cxn modelId="{4070C23C-1127-4750-9771-0ED3DD04931B}" srcId="{FEB88C21-BFA4-4DF9-B14B-C83BA0DA2129}" destId="{B752C3AE-CCC7-4795-98C1-5C374A8E81B6}" srcOrd="1" destOrd="0" parTransId="{EACDA2C3-8D3B-4F51-ABE4-E81E35635EC3}" sibTransId="{2800A052-F7D6-4092-B359-4DC2FDA66B7A}"/>
    <dgm:cxn modelId="{943B1443-6386-4D20-9C18-8FFDC62F6BEF}" srcId="{98D29666-36E3-41EA-A909-AB82DCAAB2BA}" destId="{8F38B780-F142-47C4-9D88-E6C48014424A}" srcOrd="0" destOrd="0" parTransId="{B05D378D-348C-4201-B6FF-079B31CA08B9}" sibTransId="{2DAC22BE-0A5F-43B0-8181-5D78CE39A23F}"/>
    <dgm:cxn modelId="{E1278668-8A25-4FB7-8E0D-7AE3CCBD306A}" type="presOf" srcId="{369A28E3-2012-4073-AB9E-E37D1F128480}" destId="{4F49435A-5B60-4B2B-8451-4607CA6DF565}" srcOrd="0" destOrd="1" presId="urn:microsoft.com/office/officeart/2005/8/layout/hProcess10"/>
    <dgm:cxn modelId="{28B8A44B-D382-421C-AA46-BFCD9BEDB2FA}" srcId="{6FC7A9F5-6E1F-4B69-91C8-C17B73A38070}" destId="{BFA113DB-0698-4B58-8044-7E406ADD78B0}" srcOrd="0" destOrd="0" parTransId="{BB9932AA-D9D3-457F-B5FB-23AD2F6D3DC9}" sibTransId="{57575C63-6346-4D9B-81AF-94E615D9CCE6}"/>
    <dgm:cxn modelId="{5765C272-A4B2-46F0-95CB-28D752F72942}" srcId="{6FC7A9F5-6E1F-4B69-91C8-C17B73A38070}" destId="{A5D1FA60-6BF4-4E9E-B16B-E9FE72B4FF75}" srcOrd="1" destOrd="0" parTransId="{BBEB977B-6275-46B5-8025-8E79369B39A1}" sibTransId="{C32F9622-FCB5-4D2C-998F-2070CF9C21E9}"/>
    <dgm:cxn modelId="{F9F64178-05BA-4521-A84C-052F0F277421}" type="presOf" srcId="{58B9CE99-298C-46A5-9BCF-2CC34BB469D2}" destId="{B0608960-CB55-413F-B36D-0E39A13CFCB7}" srcOrd="0" destOrd="0" presId="urn:microsoft.com/office/officeart/2005/8/layout/hProcess10"/>
    <dgm:cxn modelId="{B91A5759-52E1-4944-9419-7553DF1FA0AA}" type="presOf" srcId="{B8ADFEED-78F4-4C5B-AC1B-76CAB3167157}" destId="{624C8D0D-FDCA-4F81-8F3D-CDB6C63E5FEE}" srcOrd="1" destOrd="0" presId="urn:microsoft.com/office/officeart/2005/8/layout/hProcess10"/>
    <dgm:cxn modelId="{E431DE7A-1981-4E1E-AF20-5DCA7153BF8D}" type="presOf" srcId="{AB446AB2-673C-46E0-B103-C97F305526F7}" destId="{69BF9F28-CCE8-4615-A8A5-F87159A92E48}" srcOrd="0" destOrd="2" presId="urn:microsoft.com/office/officeart/2005/8/layout/hProcess10"/>
    <dgm:cxn modelId="{C396647D-DEFA-4D78-B199-051174A2C57B}" srcId="{139D612C-AB0E-437A-B5E6-1CEB831F1B4C}" destId="{58B9CE99-298C-46A5-9BCF-2CC34BB469D2}" srcOrd="1" destOrd="0" parTransId="{B5FB4950-691A-4F58-95F8-B80DCDC7BF5E}" sibTransId="{DD0F7E12-4B97-4A7D-8EEC-54F0C0CD5384}"/>
    <dgm:cxn modelId="{7814528A-1BED-47BE-9F61-BAF862D7C5AD}" type="presOf" srcId="{A5D1FA60-6BF4-4E9E-B16B-E9FE72B4FF75}" destId="{A9E35F4B-D851-42AE-A806-9D5B968EF7A0}" srcOrd="0" destOrd="2" presId="urn:microsoft.com/office/officeart/2005/8/layout/hProcess10"/>
    <dgm:cxn modelId="{ADE74F94-B0A6-42CB-8998-A43735D35B54}" srcId="{139D612C-AB0E-437A-B5E6-1CEB831F1B4C}" destId="{98D29666-36E3-41EA-A909-AB82DCAAB2BA}" srcOrd="2" destOrd="0" parTransId="{C1092094-1073-46B4-9A8E-EE2F2D92AB7B}" sibTransId="{37FE4B7C-501D-4995-A863-B9FD732F92B2}"/>
    <dgm:cxn modelId="{545A3CA1-EB55-46BA-8CBC-3B071D246002}" srcId="{139D612C-AB0E-437A-B5E6-1CEB831F1B4C}" destId="{6FC7A9F5-6E1F-4B69-91C8-C17B73A38070}" srcOrd="0" destOrd="0" parTransId="{4702EBC8-4444-48B5-A2C4-3E9279872D2E}" sibTransId="{B8ADFEED-78F4-4C5B-AC1B-76CAB3167157}"/>
    <dgm:cxn modelId="{CC2F75A7-BB1C-4D93-9B5F-5ADA5B85A01E}" type="presOf" srcId="{DD0F7E12-4B97-4A7D-8EEC-54F0C0CD5384}" destId="{2894BBB0-9FB8-4827-B818-0219505CE7BB}" srcOrd="1" destOrd="0" presId="urn:microsoft.com/office/officeart/2005/8/layout/hProcess10"/>
    <dgm:cxn modelId="{805999A8-8933-408A-BB46-4613C335AF52}" type="presOf" srcId="{B86EE45C-6A53-42F5-8BB4-E4AC52C641BA}" destId="{B0608960-CB55-413F-B36D-0E39A13CFCB7}" srcOrd="0" destOrd="2" presId="urn:microsoft.com/office/officeart/2005/8/layout/hProcess10"/>
    <dgm:cxn modelId="{F9DB5AB4-7CCA-4C3B-AE0F-ECF1A329B0B0}" type="presOf" srcId="{DD0F7E12-4B97-4A7D-8EEC-54F0C0CD5384}" destId="{69590D9D-9FAA-4665-8B85-D0EDF1DFDF93}" srcOrd="0" destOrd="0" presId="urn:microsoft.com/office/officeart/2005/8/layout/hProcess10"/>
    <dgm:cxn modelId="{1E3E77B5-2F7D-4FBF-9CE7-52989FE0145D}" srcId="{139D612C-AB0E-437A-B5E6-1CEB831F1B4C}" destId="{FEB88C21-BFA4-4DF9-B14B-C83BA0DA2129}" srcOrd="3" destOrd="0" parTransId="{4BD60ED4-1B22-410F-BC32-95E84808A5DC}" sibTransId="{5E560928-5A36-4447-B8B8-1875C71255C9}"/>
    <dgm:cxn modelId="{4D5F99C0-0A1D-4DD4-8AF1-1052E00422F3}" type="presOf" srcId="{FEB88C21-BFA4-4DF9-B14B-C83BA0DA2129}" destId="{4F49435A-5B60-4B2B-8451-4607CA6DF565}" srcOrd="0" destOrd="0" presId="urn:microsoft.com/office/officeart/2005/8/layout/hProcess10"/>
    <dgm:cxn modelId="{0BF981D9-BA9D-41DC-B637-FEF03CC59BB2}" srcId="{98D29666-36E3-41EA-A909-AB82DCAAB2BA}" destId="{AB446AB2-673C-46E0-B103-C97F305526F7}" srcOrd="1" destOrd="0" parTransId="{3BE0FB72-A151-4485-86B2-DE5E6226CAE2}" sibTransId="{BD24BBA0-7023-4269-9364-A586497FDF30}"/>
    <dgm:cxn modelId="{AF3CA2DA-C63C-4F89-B619-E4E270C1D882}" type="presOf" srcId="{98D29666-36E3-41EA-A909-AB82DCAAB2BA}" destId="{69BF9F28-CCE8-4615-A8A5-F87159A92E48}" srcOrd="0" destOrd="0" presId="urn:microsoft.com/office/officeart/2005/8/layout/hProcess10"/>
    <dgm:cxn modelId="{EA1B11DF-2BE7-47C8-8DC2-4D594BF58C9B}" type="presOf" srcId="{6FC7A9F5-6E1F-4B69-91C8-C17B73A38070}" destId="{A9E35F4B-D851-42AE-A806-9D5B968EF7A0}" srcOrd="0" destOrd="0" presId="urn:microsoft.com/office/officeart/2005/8/layout/hProcess10"/>
    <dgm:cxn modelId="{32B37DE8-FB0E-4889-A34B-2319E4D0FDD7}" type="presOf" srcId="{B752C3AE-CCC7-4795-98C1-5C374A8E81B6}" destId="{4F49435A-5B60-4B2B-8451-4607CA6DF565}" srcOrd="0" destOrd="2" presId="urn:microsoft.com/office/officeart/2005/8/layout/hProcess10"/>
    <dgm:cxn modelId="{2254B0EB-DE38-422B-9D14-A367434898C2}" type="presOf" srcId="{37FE4B7C-501D-4995-A863-B9FD732F92B2}" destId="{5C83D100-0E29-4B53-BF42-CD31C4D676B5}" srcOrd="0" destOrd="0" presId="urn:microsoft.com/office/officeart/2005/8/layout/hProcess10"/>
    <dgm:cxn modelId="{FE3B39F8-44CA-44E6-BB24-4655EFE9B90F}" srcId="{58B9CE99-298C-46A5-9BCF-2CC34BB469D2}" destId="{B86EE45C-6A53-42F5-8BB4-E4AC52C641BA}" srcOrd="1" destOrd="0" parTransId="{AB89F550-303E-4CA0-865B-88320889E2A0}" sibTransId="{C006D796-E499-4632-8ABB-07C7288FF44F}"/>
    <dgm:cxn modelId="{26B087F9-9DCA-422A-9FC1-A42A0A003092}" srcId="{58B9CE99-298C-46A5-9BCF-2CC34BB469D2}" destId="{E140B17E-3D6B-4719-9C48-F397A43033D4}" srcOrd="0" destOrd="0" parTransId="{0481065C-BE95-431D-860F-DCC2854766A7}" sibTransId="{A2CEDD70-CCBF-4165-99D1-7A5D1C63E1B2}"/>
    <dgm:cxn modelId="{7104F89C-21B5-4448-8906-67E991904DE9}" type="presParOf" srcId="{53BBEE5C-536C-4CFB-9BCA-5269F75058C9}" destId="{83CB46DE-B311-4BD4-ABBB-3E0CF9B2EF65}" srcOrd="0" destOrd="0" presId="urn:microsoft.com/office/officeart/2005/8/layout/hProcess10"/>
    <dgm:cxn modelId="{97F19206-227B-4BB5-A858-89E1D3A894E8}" type="presParOf" srcId="{83CB46DE-B311-4BD4-ABBB-3E0CF9B2EF65}" destId="{8DF4E8F4-3E64-40BF-8456-B71E51D4E8E0}" srcOrd="0" destOrd="0" presId="urn:microsoft.com/office/officeart/2005/8/layout/hProcess10"/>
    <dgm:cxn modelId="{E5854259-75A1-44B6-9A05-C517494109D3}" type="presParOf" srcId="{83CB46DE-B311-4BD4-ABBB-3E0CF9B2EF65}" destId="{A9E35F4B-D851-42AE-A806-9D5B968EF7A0}" srcOrd="1" destOrd="0" presId="urn:microsoft.com/office/officeart/2005/8/layout/hProcess10"/>
    <dgm:cxn modelId="{6123B432-BD7C-45C2-BE6F-D6296DD9F47B}" type="presParOf" srcId="{53BBEE5C-536C-4CFB-9BCA-5269F75058C9}" destId="{D2117D55-AF9C-41D7-ABF1-6A18607BBDD8}" srcOrd="1" destOrd="0" presId="urn:microsoft.com/office/officeart/2005/8/layout/hProcess10"/>
    <dgm:cxn modelId="{94A1532D-8C34-4EAA-9222-6CCAF41B9DE5}" type="presParOf" srcId="{D2117D55-AF9C-41D7-ABF1-6A18607BBDD8}" destId="{624C8D0D-FDCA-4F81-8F3D-CDB6C63E5FEE}" srcOrd="0" destOrd="0" presId="urn:microsoft.com/office/officeart/2005/8/layout/hProcess10"/>
    <dgm:cxn modelId="{4554226E-CD4B-4F22-8292-6B0A34C2D084}" type="presParOf" srcId="{53BBEE5C-536C-4CFB-9BCA-5269F75058C9}" destId="{BF4A921A-B448-4B05-9286-BC7C989E1857}" srcOrd="2" destOrd="0" presId="urn:microsoft.com/office/officeart/2005/8/layout/hProcess10"/>
    <dgm:cxn modelId="{249F8D14-7505-4619-9E01-E49F622D9E39}" type="presParOf" srcId="{BF4A921A-B448-4B05-9286-BC7C989E1857}" destId="{F7344FD5-BD3A-4EDC-B01E-C83927138325}" srcOrd="0" destOrd="0" presId="urn:microsoft.com/office/officeart/2005/8/layout/hProcess10"/>
    <dgm:cxn modelId="{B150F88B-44EC-440D-BA20-404C3741824B}" type="presParOf" srcId="{BF4A921A-B448-4B05-9286-BC7C989E1857}" destId="{B0608960-CB55-413F-B36D-0E39A13CFCB7}" srcOrd="1" destOrd="0" presId="urn:microsoft.com/office/officeart/2005/8/layout/hProcess10"/>
    <dgm:cxn modelId="{C6BD62D6-5FE1-4141-9F64-48D6B811FC9D}" type="presParOf" srcId="{53BBEE5C-536C-4CFB-9BCA-5269F75058C9}" destId="{69590D9D-9FAA-4665-8B85-D0EDF1DFDF93}" srcOrd="3" destOrd="0" presId="urn:microsoft.com/office/officeart/2005/8/layout/hProcess10"/>
    <dgm:cxn modelId="{23E3D7CC-7060-4B66-B684-E9B1C4784420}" type="presParOf" srcId="{69590D9D-9FAA-4665-8B85-D0EDF1DFDF93}" destId="{2894BBB0-9FB8-4827-B818-0219505CE7BB}" srcOrd="0" destOrd="0" presId="urn:microsoft.com/office/officeart/2005/8/layout/hProcess10"/>
    <dgm:cxn modelId="{5BC3A764-5DB4-4605-BFC2-348854001939}" type="presParOf" srcId="{53BBEE5C-536C-4CFB-9BCA-5269F75058C9}" destId="{9ACDA040-864F-4D1F-9FE2-9B7E0B605522}" srcOrd="4" destOrd="0" presId="urn:microsoft.com/office/officeart/2005/8/layout/hProcess10"/>
    <dgm:cxn modelId="{F9FD5E0B-40D6-412C-BE4E-7173A3D972A8}" type="presParOf" srcId="{9ACDA040-864F-4D1F-9FE2-9B7E0B605522}" destId="{5033857F-C114-41E6-9E7E-E0C100C04216}" srcOrd="0" destOrd="0" presId="urn:microsoft.com/office/officeart/2005/8/layout/hProcess10"/>
    <dgm:cxn modelId="{4EC48D97-F60D-4964-920D-18A1F4E68C0D}" type="presParOf" srcId="{9ACDA040-864F-4D1F-9FE2-9B7E0B605522}" destId="{69BF9F28-CCE8-4615-A8A5-F87159A92E48}" srcOrd="1" destOrd="0" presId="urn:microsoft.com/office/officeart/2005/8/layout/hProcess10"/>
    <dgm:cxn modelId="{18E049EA-4925-4AF1-8CA0-8409CFADF5DD}" type="presParOf" srcId="{53BBEE5C-536C-4CFB-9BCA-5269F75058C9}" destId="{5C83D100-0E29-4B53-BF42-CD31C4D676B5}" srcOrd="5" destOrd="0" presId="urn:microsoft.com/office/officeart/2005/8/layout/hProcess10"/>
    <dgm:cxn modelId="{758E694B-9ED8-4AE5-A721-F4EA94368346}" type="presParOf" srcId="{5C83D100-0E29-4B53-BF42-CD31C4D676B5}" destId="{B175FF42-95B7-44C6-88FA-FE3B488FA7DF}" srcOrd="0" destOrd="0" presId="urn:microsoft.com/office/officeart/2005/8/layout/hProcess10"/>
    <dgm:cxn modelId="{FA1F66CF-A95F-4164-97CC-B73C93774898}" type="presParOf" srcId="{53BBEE5C-536C-4CFB-9BCA-5269F75058C9}" destId="{FCCE4E72-96AF-4DEC-9CE5-72FF03BCAB7D}" srcOrd="6" destOrd="0" presId="urn:microsoft.com/office/officeart/2005/8/layout/hProcess10"/>
    <dgm:cxn modelId="{6D37833D-B8BA-42B8-BAB1-A5D6E2E73943}" type="presParOf" srcId="{FCCE4E72-96AF-4DEC-9CE5-72FF03BCAB7D}" destId="{CEEB10E0-0BF7-43E0-B965-9F6FCC161810}" srcOrd="0" destOrd="0" presId="urn:microsoft.com/office/officeart/2005/8/layout/hProcess10"/>
    <dgm:cxn modelId="{66446D6D-07DF-4EAE-9872-ED4A2A724F6C}" type="presParOf" srcId="{FCCE4E72-96AF-4DEC-9CE5-72FF03BCAB7D}" destId="{4F49435A-5B60-4B2B-8451-4607CA6DF56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9D612C-AB0E-437A-B5E6-1CEB831F1B4C}" type="doc">
      <dgm:prSet loTypeId="urn:microsoft.com/office/officeart/2005/8/layout/hProcess10" loCatId="process" qsTypeId="urn:microsoft.com/office/officeart/2005/8/quickstyle/3d2" qsCatId="3D" csTypeId="urn:microsoft.com/office/officeart/2005/8/colors/accent2_3" csCatId="accent2" phldr="1"/>
      <dgm:spPr/>
      <dgm:t>
        <a:bodyPr/>
        <a:lstStyle/>
        <a:p>
          <a:endParaRPr lang="en-US"/>
        </a:p>
      </dgm:t>
    </dgm:pt>
    <dgm:pt modelId="{6FC7A9F5-6E1F-4B69-91C8-C17B73A38070}">
      <dgm:prSet phldrT="[Text]"/>
      <dgm:spPr/>
      <dgm:t>
        <a:bodyPr/>
        <a:lstStyle/>
        <a:p>
          <a:r>
            <a:rPr lang="en-US" dirty="0"/>
            <a:t>Elementary effects analysis</a:t>
          </a:r>
        </a:p>
      </dgm:t>
    </dgm:pt>
    <dgm:pt modelId="{4702EBC8-4444-48B5-A2C4-3E9279872D2E}" type="parTrans" cxnId="{545A3CA1-EB55-46BA-8CBC-3B071D246002}">
      <dgm:prSet/>
      <dgm:spPr/>
      <dgm:t>
        <a:bodyPr/>
        <a:lstStyle/>
        <a:p>
          <a:endParaRPr lang="en-US"/>
        </a:p>
      </dgm:t>
    </dgm:pt>
    <dgm:pt modelId="{B8ADFEED-78F4-4C5B-AC1B-76CAB3167157}" type="sibTrans" cxnId="{545A3CA1-EB55-46BA-8CBC-3B071D246002}">
      <dgm:prSet/>
      <dgm:spPr/>
      <dgm:t>
        <a:bodyPr/>
        <a:lstStyle/>
        <a:p>
          <a:endParaRPr lang="en-US"/>
        </a:p>
      </dgm:t>
    </dgm:pt>
    <dgm:pt modelId="{BFA113DB-0698-4B58-8044-7E406ADD78B0}">
      <dgm:prSet phldrT="[Text]"/>
      <dgm:spPr/>
      <dgm:t>
        <a:bodyPr/>
        <a:lstStyle/>
        <a:p>
          <a:r>
            <a:rPr lang="en-US" dirty="0"/>
            <a:t>Performed on coarse grid ePTM</a:t>
          </a:r>
        </a:p>
      </dgm:t>
    </dgm:pt>
    <dgm:pt modelId="{BB9932AA-D9D3-457F-B5FB-23AD2F6D3DC9}" type="parTrans" cxnId="{28B8A44B-D382-421C-AA46-BFCD9BEDB2FA}">
      <dgm:prSet/>
      <dgm:spPr/>
      <dgm:t>
        <a:bodyPr/>
        <a:lstStyle/>
        <a:p>
          <a:endParaRPr lang="en-US"/>
        </a:p>
      </dgm:t>
    </dgm:pt>
    <dgm:pt modelId="{57575C63-6346-4D9B-81AF-94E615D9CCE6}" type="sibTrans" cxnId="{28B8A44B-D382-421C-AA46-BFCD9BEDB2FA}">
      <dgm:prSet/>
      <dgm:spPr/>
      <dgm:t>
        <a:bodyPr/>
        <a:lstStyle/>
        <a:p>
          <a:endParaRPr lang="en-US"/>
        </a:p>
      </dgm:t>
    </dgm:pt>
    <dgm:pt modelId="{A5D1FA60-6BF4-4E9E-B16B-E9FE72B4FF75}">
      <dgm:prSet phldrT="[Text]"/>
      <dgm:spPr/>
      <dgm:t>
        <a:bodyPr/>
        <a:lstStyle/>
        <a:p>
          <a:r>
            <a:rPr lang="en-US" dirty="0"/>
            <a:t>Separation of survival and migration parameters is possible</a:t>
          </a:r>
        </a:p>
      </dgm:t>
    </dgm:pt>
    <dgm:pt modelId="{BBEB977B-6275-46B5-8025-8E79369B39A1}" type="parTrans" cxnId="{5765C272-A4B2-46F0-95CB-28D752F72942}">
      <dgm:prSet/>
      <dgm:spPr/>
      <dgm:t>
        <a:bodyPr/>
        <a:lstStyle/>
        <a:p>
          <a:endParaRPr lang="en-US"/>
        </a:p>
      </dgm:t>
    </dgm:pt>
    <dgm:pt modelId="{C32F9622-FCB5-4D2C-998F-2070CF9C21E9}" type="sibTrans" cxnId="{5765C272-A4B2-46F0-95CB-28D752F72942}">
      <dgm:prSet/>
      <dgm:spPr/>
      <dgm:t>
        <a:bodyPr/>
        <a:lstStyle/>
        <a:p>
          <a:endParaRPr lang="en-US"/>
        </a:p>
      </dgm:t>
    </dgm:pt>
    <dgm:pt modelId="{58B9CE99-298C-46A5-9BCF-2CC34BB469D2}">
      <dgm:prSet phldrT="[Text]"/>
      <dgm:spPr/>
      <dgm:t>
        <a:bodyPr/>
        <a:lstStyle/>
        <a:p>
          <a:r>
            <a:rPr lang="en-US" dirty="0"/>
            <a:t>Coarse search for optimal migration parameters</a:t>
          </a:r>
        </a:p>
      </dgm:t>
    </dgm:pt>
    <dgm:pt modelId="{B5FB4950-691A-4F58-95F8-B80DCDC7BF5E}" type="parTrans" cxnId="{C396647D-DEFA-4D78-B199-051174A2C57B}">
      <dgm:prSet/>
      <dgm:spPr/>
      <dgm:t>
        <a:bodyPr/>
        <a:lstStyle/>
        <a:p>
          <a:endParaRPr lang="en-US"/>
        </a:p>
      </dgm:t>
    </dgm:pt>
    <dgm:pt modelId="{DD0F7E12-4B97-4A7D-8EEC-54F0C0CD5384}" type="sibTrans" cxnId="{C396647D-DEFA-4D78-B199-051174A2C57B}">
      <dgm:prSet/>
      <dgm:spPr/>
      <dgm:t>
        <a:bodyPr/>
        <a:lstStyle/>
        <a:p>
          <a:endParaRPr lang="en-US"/>
        </a:p>
      </dgm:t>
    </dgm:pt>
    <dgm:pt modelId="{E140B17E-3D6B-4719-9C48-F397A43033D4}">
      <dgm:prSet phldrT="[Text]"/>
      <dgm:spPr/>
      <dgm:t>
        <a:bodyPr/>
        <a:lstStyle/>
        <a:p>
          <a:r>
            <a:rPr lang="en-US" dirty="0"/>
            <a:t>Select design points</a:t>
          </a:r>
        </a:p>
      </dgm:t>
    </dgm:pt>
    <dgm:pt modelId="{0481065C-BE95-431D-860F-DCC2854766A7}" type="parTrans" cxnId="{26B087F9-9DCA-422A-9FC1-A42A0A003092}">
      <dgm:prSet/>
      <dgm:spPr/>
      <dgm:t>
        <a:bodyPr/>
        <a:lstStyle/>
        <a:p>
          <a:endParaRPr lang="en-US"/>
        </a:p>
      </dgm:t>
    </dgm:pt>
    <dgm:pt modelId="{A2CEDD70-CCBF-4165-99D1-7A5D1C63E1B2}" type="sibTrans" cxnId="{26B087F9-9DCA-422A-9FC1-A42A0A003092}">
      <dgm:prSet/>
      <dgm:spPr/>
      <dgm:t>
        <a:bodyPr/>
        <a:lstStyle/>
        <a:p>
          <a:endParaRPr lang="en-US"/>
        </a:p>
      </dgm:t>
    </dgm:pt>
    <dgm:pt modelId="{B86EE45C-6A53-42F5-8BB4-E4AC52C641BA}">
      <dgm:prSet phldrT="[Text]"/>
      <dgm:spPr/>
      <dgm:t>
        <a:bodyPr/>
        <a:lstStyle/>
        <a:p>
          <a:r>
            <a:rPr lang="en-US" dirty="0"/>
            <a:t>Multiobjective optimization</a:t>
          </a:r>
        </a:p>
      </dgm:t>
    </dgm:pt>
    <dgm:pt modelId="{AB89F550-303E-4CA0-865B-88320889E2A0}" type="parTrans" cxnId="{FE3B39F8-44CA-44E6-BB24-4655EFE9B90F}">
      <dgm:prSet/>
      <dgm:spPr/>
      <dgm:t>
        <a:bodyPr/>
        <a:lstStyle/>
        <a:p>
          <a:endParaRPr lang="en-US"/>
        </a:p>
      </dgm:t>
    </dgm:pt>
    <dgm:pt modelId="{C006D796-E499-4632-8ABB-07C7288FF44F}" type="sibTrans" cxnId="{FE3B39F8-44CA-44E6-BB24-4655EFE9B90F}">
      <dgm:prSet/>
      <dgm:spPr/>
      <dgm:t>
        <a:bodyPr/>
        <a:lstStyle/>
        <a:p>
          <a:endParaRPr lang="en-US"/>
        </a:p>
      </dgm:t>
    </dgm:pt>
    <dgm:pt modelId="{98D29666-36E3-41EA-A909-AB82DCAAB2BA}">
      <dgm:prSet phldrT="[Text]"/>
      <dgm:spPr/>
      <dgm:t>
        <a:bodyPr/>
        <a:lstStyle/>
        <a:p>
          <a:r>
            <a:rPr lang="en-US" dirty="0"/>
            <a:t>Refined search for optimal migration parameters</a:t>
          </a:r>
        </a:p>
      </dgm:t>
    </dgm:pt>
    <dgm:pt modelId="{C1092094-1073-46B4-9A8E-EE2F2D92AB7B}" type="parTrans" cxnId="{ADE74F94-B0A6-42CB-8998-A43735D35B54}">
      <dgm:prSet/>
      <dgm:spPr/>
      <dgm:t>
        <a:bodyPr/>
        <a:lstStyle/>
        <a:p>
          <a:endParaRPr lang="en-US"/>
        </a:p>
      </dgm:t>
    </dgm:pt>
    <dgm:pt modelId="{37FE4B7C-501D-4995-A863-B9FD732F92B2}" type="sibTrans" cxnId="{ADE74F94-B0A6-42CB-8998-A43735D35B54}">
      <dgm:prSet/>
      <dgm:spPr/>
      <dgm:t>
        <a:bodyPr/>
        <a:lstStyle/>
        <a:p>
          <a:endParaRPr lang="en-US"/>
        </a:p>
      </dgm:t>
    </dgm:pt>
    <dgm:pt modelId="{8F38B780-F142-47C4-9D88-E6C48014424A}">
      <dgm:prSet phldrT="[Text]"/>
      <dgm:spPr/>
      <dgm:t>
        <a:bodyPr/>
        <a:lstStyle/>
        <a:p>
          <a:r>
            <a:rPr lang="en-US" dirty="0"/>
            <a:t>Zoom into neighborhoods of top performing parameter sets</a:t>
          </a:r>
        </a:p>
      </dgm:t>
    </dgm:pt>
    <dgm:pt modelId="{B05D378D-348C-4201-B6FF-079B31CA08B9}" type="parTrans" cxnId="{943B1443-6386-4D20-9C18-8FFDC62F6BEF}">
      <dgm:prSet/>
      <dgm:spPr/>
      <dgm:t>
        <a:bodyPr/>
        <a:lstStyle/>
        <a:p>
          <a:endParaRPr lang="en-US"/>
        </a:p>
      </dgm:t>
    </dgm:pt>
    <dgm:pt modelId="{2DAC22BE-0A5F-43B0-8181-5D78CE39A23F}" type="sibTrans" cxnId="{943B1443-6386-4D20-9C18-8FFDC62F6BEF}">
      <dgm:prSet/>
      <dgm:spPr/>
      <dgm:t>
        <a:bodyPr/>
        <a:lstStyle/>
        <a:p>
          <a:endParaRPr lang="en-US"/>
        </a:p>
      </dgm:t>
    </dgm:pt>
    <dgm:pt modelId="{AB446AB2-673C-46E0-B103-C97F305526F7}">
      <dgm:prSet phldrT="[Text]"/>
      <dgm:spPr/>
      <dgm:t>
        <a:bodyPr/>
        <a:lstStyle/>
        <a:p>
          <a:r>
            <a:rPr lang="en-US" dirty="0"/>
            <a:t>Repeat multiobjective optimization</a:t>
          </a:r>
        </a:p>
      </dgm:t>
    </dgm:pt>
    <dgm:pt modelId="{3BE0FB72-A151-4485-86B2-DE5E6226CAE2}" type="parTrans" cxnId="{0BF981D9-BA9D-41DC-B637-FEF03CC59BB2}">
      <dgm:prSet/>
      <dgm:spPr/>
      <dgm:t>
        <a:bodyPr/>
        <a:lstStyle/>
        <a:p>
          <a:endParaRPr lang="en-US"/>
        </a:p>
      </dgm:t>
    </dgm:pt>
    <dgm:pt modelId="{BD24BBA0-7023-4269-9364-A586497FDF30}" type="sibTrans" cxnId="{0BF981D9-BA9D-41DC-B637-FEF03CC59BB2}">
      <dgm:prSet/>
      <dgm:spPr/>
      <dgm:t>
        <a:bodyPr/>
        <a:lstStyle/>
        <a:p>
          <a:endParaRPr lang="en-US"/>
        </a:p>
      </dgm:t>
    </dgm:pt>
    <dgm:pt modelId="{FEB88C21-BFA4-4DF9-B14B-C83BA0DA2129}">
      <dgm:prSet/>
      <dgm:spPr/>
      <dgm:t>
        <a:bodyPr/>
        <a:lstStyle/>
        <a:p>
          <a:r>
            <a:rPr lang="en-US" dirty="0"/>
            <a:t>Search for optimal survival parameters</a:t>
          </a:r>
        </a:p>
      </dgm:t>
    </dgm:pt>
    <dgm:pt modelId="{4BD60ED4-1B22-410F-BC32-95E84808A5DC}" type="parTrans" cxnId="{1E3E77B5-2F7D-4FBF-9CE7-52989FE0145D}">
      <dgm:prSet/>
      <dgm:spPr/>
      <dgm:t>
        <a:bodyPr/>
        <a:lstStyle/>
        <a:p>
          <a:endParaRPr lang="en-US"/>
        </a:p>
      </dgm:t>
    </dgm:pt>
    <dgm:pt modelId="{5E560928-5A36-4447-B8B8-1875C71255C9}" type="sibTrans" cxnId="{1E3E77B5-2F7D-4FBF-9CE7-52989FE0145D}">
      <dgm:prSet/>
      <dgm:spPr/>
      <dgm:t>
        <a:bodyPr/>
        <a:lstStyle/>
        <a:p>
          <a:endParaRPr lang="en-US"/>
        </a:p>
      </dgm:t>
    </dgm:pt>
    <dgm:pt modelId="{369A28E3-2012-4073-AB9E-E37D1F128480}">
      <dgm:prSet/>
      <dgm:spPr/>
      <dgm:t>
        <a:bodyPr/>
        <a:lstStyle/>
        <a:p>
          <a:r>
            <a:rPr lang="en-US" dirty="0"/>
            <a:t>Hold migration parameters at optimal values</a:t>
          </a:r>
        </a:p>
      </dgm:t>
    </dgm:pt>
    <dgm:pt modelId="{CFB165DE-A734-4DF4-BA36-D924B873AA3A}" type="parTrans" cxnId="{2165963A-C90C-43D6-971F-CF571A2EEC78}">
      <dgm:prSet/>
      <dgm:spPr/>
      <dgm:t>
        <a:bodyPr/>
        <a:lstStyle/>
        <a:p>
          <a:endParaRPr lang="en-US"/>
        </a:p>
      </dgm:t>
    </dgm:pt>
    <dgm:pt modelId="{0F17983A-E892-467D-B0AD-1C31F8BC45DB}" type="sibTrans" cxnId="{2165963A-C90C-43D6-971F-CF571A2EEC78}">
      <dgm:prSet/>
      <dgm:spPr/>
      <dgm:t>
        <a:bodyPr/>
        <a:lstStyle/>
        <a:p>
          <a:endParaRPr lang="en-US"/>
        </a:p>
      </dgm:t>
    </dgm:pt>
    <dgm:pt modelId="{B752C3AE-CCC7-4795-98C1-5C374A8E81B6}">
      <dgm:prSet/>
      <dgm:spPr/>
      <dgm:t>
        <a:bodyPr/>
        <a:lstStyle/>
        <a:p>
          <a:r>
            <a:rPr lang="en-US" dirty="0"/>
            <a:t>Grid search optimization</a:t>
          </a:r>
        </a:p>
      </dgm:t>
    </dgm:pt>
    <dgm:pt modelId="{EACDA2C3-8D3B-4F51-ABE4-E81E35635EC3}" type="parTrans" cxnId="{4070C23C-1127-4750-9771-0ED3DD04931B}">
      <dgm:prSet/>
      <dgm:spPr/>
      <dgm:t>
        <a:bodyPr/>
        <a:lstStyle/>
        <a:p>
          <a:endParaRPr lang="en-US"/>
        </a:p>
      </dgm:t>
    </dgm:pt>
    <dgm:pt modelId="{2800A052-F7D6-4092-B359-4DC2FDA66B7A}" type="sibTrans" cxnId="{4070C23C-1127-4750-9771-0ED3DD04931B}">
      <dgm:prSet/>
      <dgm:spPr/>
      <dgm:t>
        <a:bodyPr/>
        <a:lstStyle/>
        <a:p>
          <a:endParaRPr lang="en-US"/>
        </a:p>
      </dgm:t>
    </dgm:pt>
    <dgm:pt modelId="{53BBEE5C-536C-4CFB-9BCA-5269F75058C9}" type="pres">
      <dgm:prSet presAssocID="{139D612C-AB0E-437A-B5E6-1CEB831F1B4C}" presName="Name0" presStyleCnt="0">
        <dgm:presLayoutVars>
          <dgm:dir/>
          <dgm:resizeHandles val="exact"/>
        </dgm:presLayoutVars>
      </dgm:prSet>
      <dgm:spPr/>
    </dgm:pt>
    <dgm:pt modelId="{83CB46DE-B311-4BD4-ABBB-3E0CF9B2EF65}" type="pres">
      <dgm:prSet presAssocID="{6FC7A9F5-6E1F-4B69-91C8-C17B73A38070}" presName="composite" presStyleCnt="0"/>
      <dgm:spPr/>
    </dgm:pt>
    <dgm:pt modelId="{8DF4E8F4-3E64-40BF-8456-B71E51D4E8E0}" type="pres">
      <dgm:prSet presAssocID="{6FC7A9F5-6E1F-4B69-91C8-C17B73A38070}" presName="imagSh" presStyleLbl="b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dgm:spPr>
    </dgm:pt>
    <dgm:pt modelId="{A9E35F4B-D851-42AE-A806-9D5B968EF7A0}" type="pres">
      <dgm:prSet presAssocID="{6FC7A9F5-6E1F-4B69-91C8-C17B73A38070}" presName="txNode" presStyleLbl="node1" presStyleIdx="0" presStyleCnt="4">
        <dgm:presLayoutVars>
          <dgm:bulletEnabled val="1"/>
        </dgm:presLayoutVars>
      </dgm:prSet>
      <dgm:spPr/>
    </dgm:pt>
    <dgm:pt modelId="{D2117D55-AF9C-41D7-ABF1-6A18607BBDD8}" type="pres">
      <dgm:prSet presAssocID="{B8ADFEED-78F4-4C5B-AC1B-76CAB3167157}" presName="sibTrans" presStyleLbl="sibTrans2D1" presStyleIdx="0" presStyleCnt="3"/>
      <dgm:spPr/>
    </dgm:pt>
    <dgm:pt modelId="{624C8D0D-FDCA-4F81-8F3D-CDB6C63E5FEE}" type="pres">
      <dgm:prSet presAssocID="{B8ADFEED-78F4-4C5B-AC1B-76CAB3167157}" presName="connTx" presStyleLbl="sibTrans2D1" presStyleIdx="0" presStyleCnt="3"/>
      <dgm:spPr/>
    </dgm:pt>
    <dgm:pt modelId="{BF4A921A-B448-4B05-9286-BC7C989E1857}" type="pres">
      <dgm:prSet presAssocID="{58B9CE99-298C-46A5-9BCF-2CC34BB469D2}" presName="composite" presStyleCnt="0"/>
      <dgm:spPr/>
    </dgm:pt>
    <dgm:pt modelId="{F7344FD5-BD3A-4EDC-B01E-C83927138325}" type="pres">
      <dgm:prSet presAssocID="{58B9CE99-298C-46A5-9BCF-2CC34BB469D2}" presName="imagSh" presStyleLbl="bgImgPlace1" presStyleIdx="1" presStyleCnt="4"/>
      <dgm:spPr>
        <a:blipFill rotWithShape="1">
          <a:blip xmlns:r="http://schemas.openxmlformats.org/officeDocument/2006/relationships" r:embed="rId2"/>
          <a:stretch>
            <a:fillRect/>
          </a:stretch>
        </a:blipFill>
      </dgm:spPr>
    </dgm:pt>
    <dgm:pt modelId="{B0608960-CB55-413F-B36D-0E39A13CFCB7}" type="pres">
      <dgm:prSet presAssocID="{58B9CE99-298C-46A5-9BCF-2CC34BB469D2}" presName="txNode" presStyleLbl="node1" presStyleIdx="1" presStyleCnt="4">
        <dgm:presLayoutVars>
          <dgm:bulletEnabled val="1"/>
        </dgm:presLayoutVars>
      </dgm:prSet>
      <dgm:spPr/>
    </dgm:pt>
    <dgm:pt modelId="{69590D9D-9FAA-4665-8B85-D0EDF1DFDF93}" type="pres">
      <dgm:prSet presAssocID="{DD0F7E12-4B97-4A7D-8EEC-54F0C0CD5384}" presName="sibTrans" presStyleLbl="sibTrans2D1" presStyleIdx="1" presStyleCnt="3"/>
      <dgm:spPr/>
    </dgm:pt>
    <dgm:pt modelId="{2894BBB0-9FB8-4827-B818-0219505CE7BB}" type="pres">
      <dgm:prSet presAssocID="{DD0F7E12-4B97-4A7D-8EEC-54F0C0CD5384}" presName="connTx" presStyleLbl="sibTrans2D1" presStyleIdx="1" presStyleCnt="3"/>
      <dgm:spPr/>
    </dgm:pt>
    <dgm:pt modelId="{9ACDA040-864F-4D1F-9FE2-9B7E0B605522}" type="pres">
      <dgm:prSet presAssocID="{98D29666-36E3-41EA-A909-AB82DCAAB2BA}" presName="composite" presStyleCnt="0"/>
      <dgm:spPr/>
    </dgm:pt>
    <dgm:pt modelId="{5033857F-C114-41E6-9E7E-E0C100C04216}" type="pres">
      <dgm:prSet presAssocID="{98D29666-36E3-41EA-A909-AB82DCAAB2BA}" presName="imagSh" presStyleLbl="bgImgPlace1" presStyleIdx="2" presStyleCnt="4"/>
      <dgm:spPr>
        <a:blipFill rotWithShape="1">
          <a:blip xmlns:r="http://schemas.openxmlformats.org/officeDocument/2006/relationships" r:embed="rId3"/>
          <a:stretch>
            <a:fillRect/>
          </a:stretch>
        </a:blipFill>
      </dgm:spPr>
    </dgm:pt>
    <dgm:pt modelId="{69BF9F28-CCE8-4615-A8A5-F87159A92E48}" type="pres">
      <dgm:prSet presAssocID="{98D29666-36E3-41EA-A909-AB82DCAAB2BA}" presName="txNode" presStyleLbl="node1" presStyleIdx="2" presStyleCnt="4">
        <dgm:presLayoutVars>
          <dgm:bulletEnabled val="1"/>
        </dgm:presLayoutVars>
      </dgm:prSet>
      <dgm:spPr/>
    </dgm:pt>
    <dgm:pt modelId="{5C83D100-0E29-4B53-BF42-CD31C4D676B5}" type="pres">
      <dgm:prSet presAssocID="{37FE4B7C-501D-4995-A863-B9FD732F92B2}" presName="sibTrans" presStyleLbl="sibTrans2D1" presStyleIdx="2" presStyleCnt="3"/>
      <dgm:spPr/>
    </dgm:pt>
    <dgm:pt modelId="{B175FF42-95B7-44C6-88FA-FE3B488FA7DF}" type="pres">
      <dgm:prSet presAssocID="{37FE4B7C-501D-4995-A863-B9FD732F92B2}" presName="connTx" presStyleLbl="sibTrans2D1" presStyleIdx="2" presStyleCnt="3"/>
      <dgm:spPr/>
    </dgm:pt>
    <dgm:pt modelId="{FCCE4E72-96AF-4DEC-9CE5-72FF03BCAB7D}" type="pres">
      <dgm:prSet presAssocID="{FEB88C21-BFA4-4DF9-B14B-C83BA0DA2129}" presName="composite" presStyleCnt="0"/>
      <dgm:spPr/>
    </dgm:pt>
    <dgm:pt modelId="{CEEB10E0-0BF7-43E0-B965-9F6FCC161810}" type="pres">
      <dgm:prSet presAssocID="{FEB88C21-BFA4-4DF9-B14B-C83BA0DA2129}" presName="imagSh" presStyleLbl="bgImgPlace1" presStyleIdx="3" presStyleCnt="4"/>
      <dgm:spPr>
        <a:blipFill rotWithShape="1">
          <a:blip xmlns:r="http://schemas.openxmlformats.org/officeDocument/2006/relationships" r:embed="rId4"/>
          <a:stretch>
            <a:fillRect/>
          </a:stretch>
        </a:blipFill>
      </dgm:spPr>
    </dgm:pt>
    <dgm:pt modelId="{4F49435A-5B60-4B2B-8451-4607CA6DF565}" type="pres">
      <dgm:prSet presAssocID="{FEB88C21-BFA4-4DF9-B14B-C83BA0DA2129}" presName="txNode" presStyleLbl="node1" presStyleIdx="3" presStyleCnt="4">
        <dgm:presLayoutVars>
          <dgm:bulletEnabled val="1"/>
        </dgm:presLayoutVars>
      </dgm:prSet>
      <dgm:spPr/>
    </dgm:pt>
  </dgm:ptLst>
  <dgm:cxnLst>
    <dgm:cxn modelId="{E3A9D61F-1249-4CD7-8991-CD5051C8B4DC}" type="presOf" srcId="{E140B17E-3D6B-4719-9C48-F397A43033D4}" destId="{B0608960-CB55-413F-B36D-0E39A13CFCB7}" srcOrd="0" destOrd="1" presId="urn:microsoft.com/office/officeart/2005/8/layout/hProcess10"/>
    <dgm:cxn modelId="{CDB9E92A-BA07-4E4B-AC97-AEE17218B012}" type="presOf" srcId="{8F38B780-F142-47C4-9D88-E6C48014424A}" destId="{69BF9F28-CCE8-4615-A8A5-F87159A92E48}" srcOrd="0" destOrd="1" presId="urn:microsoft.com/office/officeart/2005/8/layout/hProcess10"/>
    <dgm:cxn modelId="{3EF01535-31AF-4F01-8701-ED964CE2A285}" type="presOf" srcId="{B8ADFEED-78F4-4C5B-AC1B-76CAB3167157}" destId="{D2117D55-AF9C-41D7-ABF1-6A18607BBDD8}" srcOrd="0" destOrd="0" presId="urn:microsoft.com/office/officeart/2005/8/layout/hProcess10"/>
    <dgm:cxn modelId="{A9556F37-7DC6-4A94-B08F-A837630F4442}" type="presOf" srcId="{BFA113DB-0698-4B58-8044-7E406ADD78B0}" destId="{A9E35F4B-D851-42AE-A806-9D5B968EF7A0}" srcOrd="0" destOrd="1" presId="urn:microsoft.com/office/officeart/2005/8/layout/hProcess10"/>
    <dgm:cxn modelId="{2165963A-C90C-43D6-971F-CF571A2EEC78}" srcId="{FEB88C21-BFA4-4DF9-B14B-C83BA0DA2129}" destId="{369A28E3-2012-4073-AB9E-E37D1F128480}" srcOrd="0" destOrd="0" parTransId="{CFB165DE-A734-4DF4-BA36-D924B873AA3A}" sibTransId="{0F17983A-E892-467D-B0AD-1C31F8BC45DB}"/>
    <dgm:cxn modelId="{40B4C63A-27D9-4BF4-B493-0203E4C48421}" type="presOf" srcId="{139D612C-AB0E-437A-B5E6-1CEB831F1B4C}" destId="{53BBEE5C-536C-4CFB-9BCA-5269F75058C9}" srcOrd="0" destOrd="0" presId="urn:microsoft.com/office/officeart/2005/8/layout/hProcess10"/>
    <dgm:cxn modelId="{84FBCC3B-2853-4361-850D-FF07C65B68E7}" type="presOf" srcId="{37FE4B7C-501D-4995-A863-B9FD732F92B2}" destId="{B175FF42-95B7-44C6-88FA-FE3B488FA7DF}" srcOrd="1" destOrd="0" presId="urn:microsoft.com/office/officeart/2005/8/layout/hProcess10"/>
    <dgm:cxn modelId="{4070C23C-1127-4750-9771-0ED3DD04931B}" srcId="{FEB88C21-BFA4-4DF9-B14B-C83BA0DA2129}" destId="{B752C3AE-CCC7-4795-98C1-5C374A8E81B6}" srcOrd="1" destOrd="0" parTransId="{EACDA2C3-8D3B-4F51-ABE4-E81E35635EC3}" sibTransId="{2800A052-F7D6-4092-B359-4DC2FDA66B7A}"/>
    <dgm:cxn modelId="{943B1443-6386-4D20-9C18-8FFDC62F6BEF}" srcId="{98D29666-36E3-41EA-A909-AB82DCAAB2BA}" destId="{8F38B780-F142-47C4-9D88-E6C48014424A}" srcOrd="0" destOrd="0" parTransId="{B05D378D-348C-4201-B6FF-079B31CA08B9}" sibTransId="{2DAC22BE-0A5F-43B0-8181-5D78CE39A23F}"/>
    <dgm:cxn modelId="{E1278668-8A25-4FB7-8E0D-7AE3CCBD306A}" type="presOf" srcId="{369A28E3-2012-4073-AB9E-E37D1F128480}" destId="{4F49435A-5B60-4B2B-8451-4607CA6DF565}" srcOrd="0" destOrd="1" presId="urn:microsoft.com/office/officeart/2005/8/layout/hProcess10"/>
    <dgm:cxn modelId="{28B8A44B-D382-421C-AA46-BFCD9BEDB2FA}" srcId="{6FC7A9F5-6E1F-4B69-91C8-C17B73A38070}" destId="{BFA113DB-0698-4B58-8044-7E406ADD78B0}" srcOrd="0" destOrd="0" parTransId="{BB9932AA-D9D3-457F-B5FB-23AD2F6D3DC9}" sibTransId="{57575C63-6346-4D9B-81AF-94E615D9CCE6}"/>
    <dgm:cxn modelId="{5765C272-A4B2-46F0-95CB-28D752F72942}" srcId="{6FC7A9F5-6E1F-4B69-91C8-C17B73A38070}" destId="{A5D1FA60-6BF4-4E9E-B16B-E9FE72B4FF75}" srcOrd="1" destOrd="0" parTransId="{BBEB977B-6275-46B5-8025-8E79369B39A1}" sibTransId="{C32F9622-FCB5-4D2C-998F-2070CF9C21E9}"/>
    <dgm:cxn modelId="{F9F64178-05BA-4521-A84C-052F0F277421}" type="presOf" srcId="{58B9CE99-298C-46A5-9BCF-2CC34BB469D2}" destId="{B0608960-CB55-413F-B36D-0E39A13CFCB7}" srcOrd="0" destOrd="0" presId="urn:microsoft.com/office/officeart/2005/8/layout/hProcess10"/>
    <dgm:cxn modelId="{B91A5759-52E1-4944-9419-7553DF1FA0AA}" type="presOf" srcId="{B8ADFEED-78F4-4C5B-AC1B-76CAB3167157}" destId="{624C8D0D-FDCA-4F81-8F3D-CDB6C63E5FEE}" srcOrd="1" destOrd="0" presId="urn:microsoft.com/office/officeart/2005/8/layout/hProcess10"/>
    <dgm:cxn modelId="{E431DE7A-1981-4E1E-AF20-5DCA7153BF8D}" type="presOf" srcId="{AB446AB2-673C-46E0-B103-C97F305526F7}" destId="{69BF9F28-CCE8-4615-A8A5-F87159A92E48}" srcOrd="0" destOrd="2" presId="urn:microsoft.com/office/officeart/2005/8/layout/hProcess10"/>
    <dgm:cxn modelId="{C396647D-DEFA-4D78-B199-051174A2C57B}" srcId="{139D612C-AB0E-437A-B5E6-1CEB831F1B4C}" destId="{58B9CE99-298C-46A5-9BCF-2CC34BB469D2}" srcOrd="1" destOrd="0" parTransId="{B5FB4950-691A-4F58-95F8-B80DCDC7BF5E}" sibTransId="{DD0F7E12-4B97-4A7D-8EEC-54F0C0CD5384}"/>
    <dgm:cxn modelId="{7814528A-1BED-47BE-9F61-BAF862D7C5AD}" type="presOf" srcId="{A5D1FA60-6BF4-4E9E-B16B-E9FE72B4FF75}" destId="{A9E35F4B-D851-42AE-A806-9D5B968EF7A0}" srcOrd="0" destOrd="2" presId="urn:microsoft.com/office/officeart/2005/8/layout/hProcess10"/>
    <dgm:cxn modelId="{ADE74F94-B0A6-42CB-8998-A43735D35B54}" srcId="{139D612C-AB0E-437A-B5E6-1CEB831F1B4C}" destId="{98D29666-36E3-41EA-A909-AB82DCAAB2BA}" srcOrd="2" destOrd="0" parTransId="{C1092094-1073-46B4-9A8E-EE2F2D92AB7B}" sibTransId="{37FE4B7C-501D-4995-A863-B9FD732F92B2}"/>
    <dgm:cxn modelId="{545A3CA1-EB55-46BA-8CBC-3B071D246002}" srcId="{139D612C-AB0E-437A-B5E6-1CEB831F1B4C}" destId="{6FC7A9F5-6E1F-4B69-91C8-C17B73A38070}" srcOrd="0" destOrd="0" parTransId="{4702EBC8-4444-48B5-A2C4-3E9279872D2E}" sibTransId="{B8ADFEED-78F4-4C5B-AC1B-76CAB3167157}"/>
    <dgm:cxn modelId="{CC2F75A7-BB1C-4D93-9B5F-5ADA5B85A01E}" type="presOf" srcId="{DD0F7E12-4B97-4A7D-8EEC-54F0C0CD5384}" destId="{2894BBB0-9FB8-4827-B818-0219505CE7BB}" srcOrd="1" destOrd="0" presId="urn:microsoft.com/office/officeart/2005/8/layout/hProcess10"/>
    <dgm:cxn modelId="{805999A8-8933-408A-BB46-4613C335AF52}" type="presOf" srcId="{B86EE45C-6A53-42F5-8BB4-E4AC52C641BA}" destId="{B0608960-CB55-413F-B36D-0E39A13CFCB7}" srcOrd="0" destOrd="2" presId="urn:microsoft.com/office/officeart/2005/8/layout/hProcess10"/>
    <dgm:cxn modelId="{F9DB5AB4-7CCA-4C3B-AE0F-ECF1A329B0B0}" type="presOf" srcId="{DD0F7E12-4B97-4A7D-8EEC-54F0C0CD5384}" destId="{69590D9D-9FAA-4665-8B85-D0EDF1DFDF93}" srcOrd="0" destOrd="0" presId="urn:microsoft.com/office/officeart/2005/8/layout/hProcess10"/>
    <dgm:cxn modelId="{1E3E77B5-2F7D-4FBF-9CE7-52989FE0145D}" srcId="{139D612C-AB0E-437A-B5E6-1CEB831F1B4C}" destId="{FEB88C21-BFA4-4DF9-B14B-C83BA0DA2129}" srcOrd="3" destOrd="0" parTransId="{4BD60ED4-1B22-410F-BC32-95E84808A5DC}" sibTransId="{5E560928-5A36-4447-B8B8-1875C71255C9}"/>
    <dgm:cxn modelId="{4D5F99C0-0A1D-4DD4-8AF1-1052E00422F3}" type="presOf" srcId="{FEB88C21-BFA4-4DF9-B14B-C83BA0DA2129}" destId="{4F49435A-5B60-4B2B-8451-4607CA6DF565}" srcOrd="0" destOrd="0" presId="urn:microsoft.com/office/officeart/2005/8/layout/hProcess10"/>
    <dgm:cxn modelId="{0BF981D9-BA9D-41DC-B637-FEF03CC59BB2}" srcId="{98D29666-36E3-41EA-A909-AB82DCAAB2BA}" destId="{AB446AB2-673C-46E0-B103-C97F305526F7}" srcOrd="1" destOrd="0" parTransId="{3BE0FB72-A151-4485-86B2-DE5E6226CAE2}" sibTransId="{BD24BBA0-7023-4269-9364-A586497FDF30}"/>
    <dgm:cxn modelId="{AF3CA2DA-C63C-4F89-B619-E4E270C1D882}" type="presOf" srcId="{98D29666-36E3-41EA-A909-AB82DCAAB2BA}" destId="{69BF9F28-CCE8-4615-A8A5-F87159A92E48}" srcOrd="0" destOrd="0" presId="urn:microsoft.com/office/officeart/2005/8/layout/hProcess10"/>
    <dgm:cxn modelId="{EA1B11DF-2BE7-47C8-8DC2-4D594BF58C9B}" type="presOf" srcId="{6FC7A9F5-6E1F-4B69-91C8-C17B73A38070}" destId="{A9E35F4B-D851-42AE-A806-9D5B968EF7A0}" srcOrd="0" destOrd="0" presId="urn:microsoft.com/office/officeart/2005/8/layout/hProcess10"/>
    <dgm:cxn modelId="{32B37DE8-FB0E-4889-A34B-2319E4D0FDD7}" type="presOf" srcId="{B752C3AE-CCC7-4795-98C1-5C374A8E81B6}" destId="{4F49435A-5B60-4B2B-8451-4607CA6DF565}" srcOrd="0" destOrd="2" presId="urn:microsoft.com/office/officeart/2005/8/layout/hProcess10"/>
    <dgm:cxn modelId="{2254B0EB-DE38-422B-9D14-A367434898C2}" type="presOf" srcId="{37FE4B7C-501D-4995-A863-B9FD732F92B2}" destId="{5C83D100-0E29-4B53-BF42-CD31C4D676B5}" srcOrd="0" destOrd="0" presId="urn:microsoft.com/office/officeart/2005/8/layout/hProcess10"/>
    <dgm:cxn modelId="{FE3B39F8-44CA-44E6-BB24-4655EFE9B90F}" srcId="{58B9CE99-298C-46A5-9BCF-2CC34BB469D2}" destId="{B86EE45C-6A53-42F5-8BB4-E4AC52C641BA}" srcOrd="1" destOrd="0" parTransId="{AB89F550-303E-4CA0-865B-88320889E2A0}" sibTransId="{C006D796-E499-4632-8ABB-07C7288FF44F}"/>
    <dgm:cxn modelId="{26B087F9-9DCA-422A-9FC1-A42A0A003092}" srcId="{58B9CE99-298C-46A5-9BCF-2CC34BB469D2}" destId="{E140B17E-3D6B-4719-9C48-F397A43033D4}" srcOrd="0" destOrd="0" parTransId="{0481065C-BE95-431D-860F-DCC2854766A7}" sibTransId="{A2CEDD70-CCBF-4165-99D1-7A5D1C63E1B2}"/>
    <dgm:cxn modelId="{7104F89C-21B5-4448-8906-67E991904DE9}" type="presParOf" srcId="{53BBEE5C-536C-4CFB-9BCA-5269F75058C9}" destId="{83CB46DE-B311-4BD4-ABBB-3E0CF9B2EF65}" srcOrd="0" destOrd="0" presId="urn:microsoft.com/office/officeart/2005/8/layout/hProcess10"/>
    <dgm:cxn modelId="{97F19206-227B-4BB5-A858-89E1D3A894E8}" type="presParOf" srcId="{83CB46DE-B311-4BD4-ABBB-3E0CF9B2EF65}" destId="{8DF4E8F4-3E64-40BF-8456-B71E51D4E8E0}" srcOrd="0" destOrd="0" presId="urn:microsoft.com/office/officeart/2005/8/layout/hProcess10"/>
    <dgm:cxn modelId="{E5854259-75A1-44B6-9A05-C517494109D3}" type="presParOf" srcId="{83CB46DE-B311-4BD4-ABBB-3E0CF9B2EF65}" destId="{A9E35F4B-D851-42AE-A806-9D5B968EF7A0}" srcOrd="1" destOrd="0" presId="urn:microsoft.com/office/officeart/2005/8/layout/hProcess10"/>
    <dgm:cxn modelId="{6123B432-BD7C-45C2-BE6F-D6296DD9F47B}" type="presParOf" srcId="{53BBEE5C-536C-4CFB-9BCA-5269F75058C9}" destId="{D2117D55-AF9C-41D7-ABF1-6A18607BBDD8}" srcOrd="1" destOrd="0" presId="urn:microsoft.com/office/officeart/2005/8/layout/hProcess10"/>
    <dgm:cxn modelId="{94A1532D-8C34-4EAA-9222-6CCAF41B9DE5}" type="presParOf" srcId="{D2117D55-AF9C-41D7-ABF1-6A18607BBDD8}" destId="{624C8D0D-FDCA-4F81-8F3D-CDB6C63E5FEE}" srcOrd="0" destOrd="0" presId="urn:microsoft.com/office/officeart/2005/8/layout/hProcess10"/>
    <dgm:cxn modelId="{4554226E-CD4B-4F22-8292-6B0A34C2D084}" type="presParOf" srcId="{53BBEE5C-536C-4CFB-9BCA-5269F75058C9}" destId="{BF4A921A-B448-4B05-9286-BC7C989E1857}" srcOrd="2" destOrd="0" presId="urn:microsoft.com/office/officeart/2005/8/layout/hProcess10"/>
    <dgm:cxn modelId="{249F8D14-7505-4619-9E01-E49F622D9E39}" type="presParOf" srcId="{BF4A921A-B448-4B05-9286-BC7C989E1857}" destId="{F7344FD5-BD3A-4EDC-B01E-C83927138325}" srcOrd="0" destOrd="0" presId="urn:microsoft.com/office/officeart/2005/8/layout/hProcess10"/>
    <dgm:cxn modelId="{B150F88B-44EC-440D-BA20-404C3741824B}" type="presParOf" srcId="{BF4A921A-B448-4B05-9286-BC7C989E1857}" destId="{B0608960-CB55-413F-B36D-0E39A13CFCB7}" srcOrd="1" destOrd="0" presId="urn:microsoft.com/office/officeart/2005/8/layout/hProcess10"/>
    <dgm:cxn modelId="{C6BD62D6-5FE1-4141-9F64-48D6B811FC9D}" type="presParOf" srcId="{53BBEE5C-536C-4CFB-9BCA-5269F75058C9}" destId="{69590D9D-9FAA-4665-8B85-D0EDF1DFDF93}" srcOrd="3" destOrd="0" presId="urn:microsoft.com/office/officeart/2005/8/layout/hProcess10"/>
    <dgm:cxn modelId="{23E3D7CC-7060-4B66-B684-E9B1C4784420}" type="presParOf" srcId="{69590D9D-9FAA-4665-8B85-D0EDF1DFDF93}" destId="{2894BBB0-9FB8-4827-B818-0219505CE7BB}" srcOrd="0" destOrd="0" presId="urn:microsoft.com/office/officeart/2005/8/layout/hProcess10"/>
    <dgm:cxn modelId="{5BC3A764-5DB4-4605-BFC2-348854001939}" type="presParOf" srcId="{53BBEE5C-536C-4CFB-9BCA-5269F75058C9}" destId="{9ACDA040-864F-4D1F-9FE2-9B7E0B605522}" srcOrd="4" destOrd="0" presId="urn:microsoft.com/office/officeart/2005/8/layout/hProcess10"/>
    <dgm:cxn modelId="{F9FD5E0B-40D6-412C-BE4E-7173A3D972A8}" type="presParOf" srcId="{9ACDA040-864F-4D1F-9FE2-9B7E0B605522}" destId="{5033857F-C114-41E6-9E7E-E0C100C04216}" srcOrd="0" destOrd="0" presId="urn:microsoft.com/office/officeart/2005/8/layout/hProcess10"/>
    <dgm:cxn modelId="{4EC48D97-F60D-4964-920D-18A1F4E68C0D}" type="presParOf" srcId="{9ACDA040-864F-4D1F-9FE2-9B7E0B605522}" destId="{69BF9F28-CCE8-4615-A8A5-F87159A92E48}" srcOrd="1" destOrd="0" presId="urn:microsoft.com/office/officeart/2005/8/layout/hProcess10"/>
    <dgm:cxn modelId="{18E049EA-4925-4AF1-8CA0-8409CFADF5DD}" type="presParOf" srcId="{53BBEE5C-536C-4CFB-9BCA-5269F75058C9}" destId="{5C83D100-0E29-4B53-BF42-CD31C4D676B5}" srcOrd="5" destOrd="0" presId="urn:microsoft.com/office/officeart/2005/8/layout/hProcess10"/>
    <dgm:cxn modelId="{758E694B-9ED8-4AE5-A721-F4EA94368346}" type="presParOf" srcId="{5C83D100-0E29-4B53-BF42-CD31C4D676B5}" destId="{B175FF42-95B7-44C6-88FA-FE3B488FA7DF}" srcOrd="0" destOrd="0" presId="urn:microsoft.com/office/officeart/2005/8/layout/hProcess10"/>
    <dgm:cxn modelId="{FA1F66CF-A95F-4164-97CC-B73C93774898}" type="presParOf" srcId="{53BBEE5C-536C-4CFB-9BCA-5269F75058C9}" destId="{FCCE4E72-96AF-4DEC-9CE5-72FF03BCAB7D}" srcOrd="6" destOrd="0" presId="urn:microsoft.com/office/officeart/2005/8/layout/hProcess10"/>
    <dgm:cxn modelId="{6D37833D-B8BA-42B8-BAB1-A5D6E2E73943}" type="presParOf" srcId="{FCCE4E72-96AF-4DEC-9CE5-72FF03BCAB7D}" destId="{CEEB10E0-0BF7-43E0-B965-9F6FCC161810}" srcOrd="0" destOrd="0" presId="urn:microsoft.com/office/officeart/2005/8/layout/hProcess10"/>
    <dgm:cxn modelId="{66446D6D-07DF-4EAE-9872-ED4A2A724F6C}" type="presParOf" srcId="{FCCE4E72-96AF-4DEC-9CE5-72FF03BCAB7D}" destId="{4F49435A-5B60-4B2B-8451-4607CA6DF56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9D612C-AB0E-437A-B5E6-1CEB831F1B4C}" type="doc">
      <dgm:prSet loTypeId="urn:microsoft.com/office/officeart/2005/8/layout/hProcess10" loCatId="process" qsTypeId="urn:microsoft.com/office/officeart/2005/8/quickstyle/3d2" qsCatId="3D" csTypeId="urn:microsoft.com/office/officeart/2005/8/colors/accent2_3" csCatId="accent2" phldr="1"/>
      <dgm:spPr/>
      <dgm:t>
        <a:bodyPr/>
        <a:lstStyle/>
        <a:p>
          <a:endParaRPr lang="en-US"/>
        </a:p>
      </dgm:t>
    </dgm:pt>
    <dgm:pt modelId="{6FC7A9F5-6E1F-4B69-91C8-C17B73A38070}">
      <dgm:prSet phldrT="[Text]"/>
      <dgm:spPr/>
      <dgm:t>
        <a:bodyPr/>
        <a:lstStyle/>
        <a:p>
          <a:r>
            <a:rPr lang="en-US" dirty="0"/>
            <a:t>Elementary effects analysis</a:t>
          </a:r>
        </a:p>
      </dgm:t>
    </dgm:pt>
    <dgm:pt modelId="{4702EBC8-4444-48B5-A2C4-3E9279872D2E}" type="parTrans" cxnId="{545A3CA1-EB55-46BA-8CBC-3B071D246002}">
      <dgm:prSet/>
      <dgm:spPr/>
      <dgm:t>
        <a:bodyPr/>
        <a:lstStyle/>
        <a:p>
          <a:endParaRPr lang="en-US"/>
        </a:p>
      </dgm:t>
    </dgm:pt>
    <dgm:pt modelId="{B8ADFEED-78F4-4C5B-AC1B-76CAB3167157}" type="sibTrans" cxnId="{545A3CA1-EB55-46BA-8CBC-3B071D246002}">
      <dgm:prSet/>
      <dgm:spPr/>
      <dgm:t>
        <a:bodyPr/>
        <a:lstStyle/>
        <a:p>
          <a:endParaRPr lang="en-US"/>
        </a:p>
      </dgm:t>
    </dgm:pt>
    <dgm:pt modelId="{BFA113DB-0698-4B58-8044-7E406ADD78B0}">
      <dgm:prSet phldrT="[Text]"/>
      <dgm:spPr/>
      <dgm:t>
        <a:bodyPr/>
        <a:lstStyle/>
        <a:p>
          <a:r>
            <a:rPr lang="en-US" dirty="0"/>
            <a:t>Performed on coarse grid ePTM</a:t>
          </a:r>
        </a:p>
      </dgm:t>
    </dgm:pt>
    <dgm:pt modelId="{BB9932AA-D9D3-457F-B5FB-23AD2F6D3DC9}" type="parTrans" cxnId="{28B8A44B-D382-421C-AA46-BFCD9BEDB2FA}">
      <dgm:prSet/>
      <dgm:spPr/>
      <dgm:t>
        <a:bodyPr/>
        <a:lstStyle/>
        <a:p>
          <a:endParaRPr lang="en-US"/>
        </a:p>
      </dgm:t>
    </dgm:pt>
    <dgm:pt modelId="{57575C63-6346-4D9B-81AF-94E615D9CCE6}" type="sibTrans" cxnId="{28B8A44B-D382-421C-AA46-BFCD9BEDB2FA}">
      <dgm:prSet/>
      <dgm:spPr/>
      <dgm:t>
        <a:bodyPr/>
        <a:lstStyle/>
        <a:p>
          <a:endParaRPr lang="en-US"/>
        </a:p>
      </dgm:t>
    </dgm:pt>
    <dgm:pt modelId="{A5D1FA60-6BF4-4E9E-B16B-E9FE72B4FF75}">
      <dgm:prSet phldrT="[Text]"/>
      <dgm:spPr/>
      <dgm:t>
        <a:bodyPr/>
        <a:lstStyle/>
        <a:p>
          <a:r>
            <a:rPr lang="en-US" dirty="0"/>
            <a:t>Separation of survival and migration parameters is possible</a:t>
          </a:r>
        </a:p>
      </dgm:t>
    </dgm:pt>
    <dgm:pt modelId="{BBEB977B-6275-46B5-8025-8E79369B39A1}" type="parTrans" cxnId="{5765C272-A4B2-46F0-95CB-28D752F72942}">
      <dgm:prSet/>
      <dgm:spPr/>
      <dgm:t>
        <a:bodyPr/>
        <a:lstStyle/>
        <a:p>
          <a:endParaRPr lang="en-US"/>
        </a:p>
      </dgm:t>
    </dgm:pt>
    <dgm:pt modelId="{C32F9622-FCB5-4D2C-998F-2070CF9C21E9}" type="sibTrans" cxnId="{5765C272-A4B2-46F0-95CB-28D752F72942}">
      <dgm:prSet/>
      <dgm:spPr/>
      <dgm:t>
        <a:bodyPr/>
        <a:lstStyle/>
        <a:p>
          <a:endParaRPr lang="en-US"/>
        </a:p>
      </dgm:t>
    </dgm:pt>
    <dgm:pt modelId="{58B9CE99-298C-46A5-9BCF-2CC34BB469D2}">
      <dgm:prSet phldrT="[Text]"/>
      <dgm:spPr/>
      <dgm:t>
        <a:bodyPr/>
        <a:lstStyle/>
        <a:p>
          <a:r>
            <a:rPr lang="en-US" dirty="0"/>
            <a:t>Coarse search for optimal migration parameters</a:t>
          </a:r>
        </a:p>
      </dgm:t>
    </dgm:pt>
    <dgm:pt modelId="{B5FB4950-691A-4F58-95F8-B80DCDC7BF5E}" type="parTrans" cxnId="{C396647D-DEFA-4D78-B199-051174A2C57B}">
      <dgm:prSet/>
      <dgm:spPr/>
      <dgm:t>
        <a:bodyPr/>
        <a:lstStyle/>
        <a:p>
          <a:endParaRPr lang="en-US"/>
        </a:p>
      </dgm:t>
    </dgm:pt>
    <dgm:pt modelId="{DD0F7E12-4B97-4A7D-8EEC-54F0C0CD5384}" type="sibTrans" cxnId="{C396647D-DEFA-4D78-B199-051174A2C57B}">
      <dgm:prSet/>
      <dgm:spPr/>
      <dgm:t>
        <a:bodyPr/>
        <a:lstStyle/>
        <a:p>
          <a:endParaRPr lang="en-US"/>
        </a:p>
      </dgm:t>
    </dgm:pt>
    <dgm:pt modelId="{E140B17E-3D6B-4719-9C48-F397A43033D4}">
      <dgm:prSet phldrT="[Text]"/>
      <dgm:spPr/>
      <dgm:t>
        <a:bodyPr/>
        <a:lstStyle/>
        <a:p>
          <a:r>
            <a:rPr lang="en-US" dirty="0"/>
            <a:t>Select design points</a:t>
          </a:r>
        </a:p>
      </dgm:t>
    </dgm:pt>
    <dgm:pt modelId="{0481065C-BE95-431D-860F-DCC2854766A7}" type="parTrans" cxnId="{26B087F9-9DCA-422A-9FC1-A42A0A003092}">
      <dgm:prSet/>
      <dgm:spPr/>
      <dgm:t>
        <a:bodyPr/>
        <a:lstStyle/>
        <a:p>
          <a:endParaRPr lang="en-US"/>
        </a:p>
      </dgm:t>
    </dgm:pt>
    <dgm:pt modelId="{A2CEDD70-CCBF-4165-99D1-7A5D1C63E1B2}" type="sibTrans" cxnId="{26B087F9-9DCA-422A-9FC1-A42A0A003092}">
      <dgm:prSet/>
      <dgm:spPr/>
      <dgm:t>
        <a:bodyPr/>
        <a:lstStyle/>
        <a:p>
          <a:endParaRPr lang="en-US"/>
        </a:p>
      </dgm:t>
    </dgm:pt>
    <dgm:pt modelId="{B86EE45C-6A53-42F5-8BB4-E4AC52C641BA}">
      <dgm:prSet phldrT="[Text]"/>
      <dgm:spPr/>
      <dgm:t>
        <a:bodyPr/>
        <a:lstStyle/>
        <a:p>
          <a:r>
            <a:rPr lang="en-US" dirty="0"/>
            <a:t>Multiobjective optimization</a:t>
          </a:r>
        </a:p>
      </dgm:t>
    </dgm:pt>
    <dgm:pt modelId="{AB89F550-303E-4CA0-865B-88320889E2A0}" type="parTrans" cxnId="{FE3B39F8-44CA-44E6-BB24-4655EFE9B90F}">
      <dgm:prSet/>
      <dgm:spPr/>
      <dgm:t>
        <a:bodyPr/>
        <a:lstStyle/>
        <a:p>
          <a:endParaRPr lang="en-US"/>
        </a:p>
      </dgm:t>
    </dgm:pt>
    <dgm:pt modelId="{C006D796-E499-4632-8ABB-07C7288FF44F}" type="sibTrans" cxnId="{FE3B39F8-44CA-44E6-BB24-4655EFE9B90F}">
      <dgm:prSet/>
      <dgm:spPr/>
      <dgm:t>
        <a:bodyPr/>
        <a:lstStyle/>
        <a:p>
          <a:endParaRPr lang="en-US"/>
        </a:p>
      </dgm:t>
    </dgm:pt>
    <dgm:pt modelId="{98D29666-36E3-41EA-A909-AB82DCAAB2BA}">
      <dgm:prSet phldrT="[Text]"/>
      <dgm:spPr/>
      <dgm:t>
        <a:bodyPr/>
        <a:lstStyle/>
        <a:p>
          <a:r>
            <a:rPr lang="en-US" dirty="0"/>
            <a:t>Refined search for optimal migration parameters</a:t>
          </a:r>
        </a:p>
      </dgm:t>
    </dgm:pt>
    <dgm:pt modelId="{C1092094-1073-46B4-9A8E-EE2F2D92AB7B}" type="parTrans" cxnId="{ADE74F94-B0A6-42CB-8998-A43735D35B54}">
      <dgm:prSet/>
      <dgm:spPr/>
      <dgm:t>
        <a:bodyPr/>
        <a:lstStyle/>
        <a:p>
          <a:endParaRPr lang="en-US"/>
        </a:p>
      </dgm:t>
    </dgm:pt>
    <dgm:pt modelId="{37FE4B7C-501D-4995-A863-B9FD732F92B2}" type="sibTrans" cxnId="{ADE74F94-B0A6-42CB-8998-A43735D35B54}">
      <dgm:prSet/>
      <dgm:spPr/>
      <dgm:t>
        <a:bodyPr/>
        <a:lstStyle/>
        <a:p>
          <a:endParaRPr lang="en-US"/>
        </a:p>
      </dgm:t>
    </dgm:pt>
    <dgm:pt modelId="{8F38B780-F142-47C4-9D88-E6C48014424A}">
      <dgm:prSet phldrT="[Text]"/>
      <dgm:spPr/>
      <dgm:t>
        <a:bodyPr/>
        <a:lstStyle/>
        <a:p>
          <a:r>
            <a:rPr lang="en-US" dirty="0"/>
            <a:t>Zoom into neighborhoods of top performing parameter sets</a:t>
          </a:r>
        </a:p>
      </dgm:t>
    </dgm:pt>
    <dgm:pt modelId="{B05D378D-348C-4201-B6FF-079B31CA08B9}" type="parTrans" cxnId="{943B1443-6386-4D20-9C18-8FFDC62F6BEF}">
      <dgm:prSet/>
      <dgm:spPr/>
      <dgm:t>
        <a:bodyPr/>
        <a:lstStyle/>
        <a:p>
          <a:endParaRPr lang="en-US"/>
        </a:p>
      </dgm:t>
    </dgm:pt>
    <dgm:pt modelId="{2DAC22BE-0A5F-43B0-8181-5D78CE39A23F}" type="sibTrans" cxnId="{943B1443-6386-4D20-9C18-8FFDC62F6BEF}">
      <dgm:prSet/>
      <dgm:spPr/>
      <dgm:t>
        <a:bodyPr/>
        <a:lstStyle/>
        <a:p>
          <a:endParaRPr lang="en-US"/>
        </a:p>
      </dgm:t>
    </dgm:pt>
    <dgm:pt modelId="{AB446AB2-673C-46E0-B103-C97F305526F7}">
      <dgm:prSet phldrT="[Text]"/>
      <dgm:spPr/>
      <dgm:t>
        <a:bodyPr/>
        <a:lstStyle/>
        <a:p>
          <a:r>
            <a:rPr lang="en-US" dirty="0"/>
            <a:t>Repeat multiobjective optimization</a:t>
          </a:r>
        </a:p>
      </dgm:t>
    </dgm:pt>
    <dgm:pt modelId="{3BE0FB72-A151-4485-86B2-DE5E6226CAE2}" type="parTrans" cxnId="{0BF981D9-BA9D-41DC-B637-FEF03CC59BB2}">
      <dgm:prSet/>
      <dgm:spPr/>
      <dgm:t>
        <a:bodyPr/>
        <a:lstStyle/>
        <a:p>
          <a:endParaRPr lang="en-US"/>
        </a:p>
      </dgm:t>
    </dgm:pt>
    <dgm:pt modelId="{BD24BBA0-7023-4269-9364-A586497FDF30}" type="sibTrans" cxnId="{0BF981D9-BA9D-41DC-B637-FEF03CC59BB2}">
      <dgm:prSet/>
      <dgm:spPr/>
      <dgm:t>
        <a:bodyPr/>
        <a:lstStyle/>
        <a:p>
          <a:endParaRPr lang="en-US"/>
        </a:p>
      </dgm:t>
    </dgm:pt>
    <dgm:pt modelId="{FEB88C21-BFA4-4DF9-B14B-C83BA0DA2129}">
      <dgm:prSet/>
      <dgm:spPr/>
      <dgm:t>
        <a:bodyPr/>
        <a:lstStyle/>
        <a:p>
          <a:r>
            <a:rPr lang="en-US" dirty="0"/>
            <a:t>Search for optimal survival parameters</a:t>
          </a:r>
        </a:p>
      </dgm:t>
    </dgm:pt>
    <dgm:pt modelId="{4BD60ED4-1B22-410F-BC32-95E84808A5DC}" type="parTrans" cxnId="{1E3E77B5-2F7D-4FBF-9CE7-52989FE0145D}">
      <dgm:prSet/>
      <dgm:spPr/>
      <dgm:t>
        <a:bodyPr/>
        <a:lstStyle/>
        <a:p>
          <a:endParaRPr lang="en-US"/>
        </a:p>
      </dgm:t>
    </dgm:pt>
    <dgm:pt modelId="{5E560928-5A36-4447-B8B8-1875C71255C9}" type="sibTrans" cxnId="{1E3E77B5-2F7D-4FBF-9CE7-52989FE0145D}">
      <dgm:prSet/>
      <dgm:spPr/>
      <dgm:t>
        <a:bodyPr/>
        <a:lstStyle/>
        <a:p>
          <a:endParaRPr lang="en-US"/>
        </a:p>
      </dgm:t>
    </dgm:pt>
    <dgm:pt modelId="{369A28E3-2012-4073-AB9E-E37D1F128480}">
      <dgm:prSet/>
      <dgm:spPr/>
      <dgm:t>
        <a:bodyPr/>
        <a:lstStyle/>
        <a:p>
          <a:r>
            <a:rPr lang="en-US" dirty="0"/>
            <a:t>Hold migration parameters at optimal values</a:t>
          </a:r>
        </a:p>
      </dgm:t>
    </dgm:pt>
    <dgm:pt modelId="{CFB165DE-A734-4DF4-BA36-D924B873AA3A}" type="parTrans" cxnId="{2165963A-C90C-43D6-971F-CF571A2EEC78}">
      <dgm:prSet/>
      <dgm:spPr/>
      <dgm:t>
        <a:bodyPr/>
        <a:lstStyle/>
        <a:p>
          <a:endParaRPr lang="en-US"/>
        </a:p>
      </dgm:t>
    </dgm:pt>
    <dgm:pt modelId="{0F17983A-E892-467D-B0AD-1C31F8BC45DB}" type="sibTrans" cxnId="{2165963A-C90C-43D6-971F-CF571A2EEC78}">
      <dgm:prSet/>
      <dgm:spPr/>
      <dgm:t>
        <a:bodyPr/>
        <a:lstStyle/>
        <a:p>
          <a:endParaRPr lang="en-US"/>
        </a:p>
      </dgm:t>
    </dgm:pt>
    <dgm:pt modelId="{B752C3AE-CCC7-4795-98C1-5C374A8E81B6}">
      <dgm:prSet/>
      <dgm:spPr/>
      <dgm:t>
        <a:bodyPr/>
        <a:lstStyle/>
        <a:p>
          <a:r>
            <a:rPr lang="en-US" dirty="0"/>
            <a:t>Grid search optimization</a:t>
          </a:r>
        </a:p>
      </dgm:t>
    </dgm:pt>
    <dgm:pt modelId="{EACDA2C3-8D3B-4F51-ABE4-E81E35635EC3}" type="parTrans" cxnId="{4070C23C-1127-4750-9771-0ED3DD04931B}">
      <dgm:prSet/>
      <dgm:spPr/>
      <dgm:t>
        <a:bodyPr/>
        <a:lstStyle/>
        <a:p>
          <a:endParaRPr lang="en-US"/>
        </a:p>
      </dgm:t>
    </dgm:pt>
    <dgm:pt modelId="{2800A052-F7D6-4092-B359-4DC2FDA66B7A}" type="sibTrans" cxnId="{4070C23C-1127-4750-9771-0ED3DD04931B}">
      <dgm:prSet/>
      <dgm:spPr/>
      <dgm:t>
        <a:bodyPr/>
        <a:lstStyle/>
        <a:p>
          <a:endParaRPr lang="en-US"/>
        </a:p>
      </dgm:t>
    </dgm:pt>
    <dgm:pt modelId="{53BBEE5C-536C-4CFB-9BCA-5269F75058C9}" type="pres">
      <dgm:prSet presAssocID="{139D612C-AB0E-437A-B5E6-1CEB831F1B4C}" presName="Name0" presStyleCnt="0">
        <dgm:presLayoutVars>
          <dgm:dir/>
          <dgm:resizeHandles val="exact"/>
        </dgm:presLayoutVars>
      </dgm:prSet>
      <dgm:spPr/>
    </dgm:pt>
    <dgm:pt modelId="{83CB46DE-B311-4BD4-ABBB-3E0CF9B2EF65}" type="pres">
      <dgm:prSet presAssocID="{6FC7A9F5-6E1F-4B69-91C8-C17B73A38070}" presName="composite" presStyleCnt="0"/>
      <dgm:spPr/>
    </dgm:pt>
    <dgm:pt modelId="{8DF4E8F4-3E64-40BF-8456-B71E51D4E8E0}" type="pres">
      <dgm:prSet presAssocID="{6FC7A9F5-6E1F-4B69-91C8-C17B73A38070}" presName="imagSh" presStyleLbl="b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dgm:spPr>
    </dgm:pt>
    <dgm:pt modelId="{A9E35F4B-D851-42AE-A806-9D5B968EF7A0}" type="pres">
      <dgm:prSet presAssocID="{6FC7A9F5-6E1F-4B69-91C8-C17B73A38070}" presName="txNode" presStyleLbl="node1" presStyleIdx="0" presStyleCnt="4">
        <dgm:presLayoutVars>
          <dgm:bulletEnabled val="1"/>
        </dgm:presLayoutVars>
      </dgm:prSet>
      <dgm:spPr/>
    </dgm:pt>
    <dgm:pt modelId="{D2117D55-AF9C-41D7-ABF1-6A18607BBDD8}" type="pres">
      <dgm:prSet presAssocID="{B8ADFEED-78F4-4C5B-AC1B-76CAB3167157}" presName="sibTrans" presStyleLbl="sibTrans2D1" presStyleIdx="0" presStyleCnt="3"/>
      <dgm:spPr/>
    </dgm:pt>
    <dgm:pt modelId="{624C8D0D-FDCA-4F81-8F3D-CDB6C63E5FEE}" type="pres">
      <dgm:prSet presAssocID="{B8ADFEED-78F4-4C5B-AC1B-76CAB3167157}" presName="connTx" presStyleLbl="sibTrans2D1" presStyleIdx="0" presStyleCnt="3"/>
      <dgm:spPr/>
    </dgm:pt>
    <dgm:pt modelId="{BF4A921A-B448-4B05-9286-BC7C989E1857}" type="pres">
      <dgm:prSet presAssocID="{58B9CE99-298C-46A5-9BCF-2CC34BB469D2}" presName="composite" presStyleCnt="0"/>
      <dgm:spPr/>
    </dgm:pt>
    <dgm:pt modelId="{F7344FD5-BD3A-4EDC-B01E-C83927138325}" type="pres">
      <dgm:prSet presAssocID="{58B9CE99-298C-46A5-9BCF-2CC34BB469D2}" presName="imagSh" presStyleLbl="bgImgPlace1" presStyleIdx="1" presStyleCnt="4"/>
      <dgm:spPr>
        <a:blipFill rotWithShape="1">
          <a:blip xmlns:r="http://schemas.openxmlformats.org/officeDocument/2006/relationships" r:embed="rId2"/>
          <a:stretch>
            <a:fillRect/>
          </a:stretch>
        </a:blipFill>
      </dgm:spPr>
    </dgm:pt>
    <dgm:pt modelId="{B0608960-CB55-413F-B36D-0E39A13CFCB7}" type="pres">
      <dgm:prSet presAssocID="{58B9CE99-298C-46A5-9BCF-2CC34BB469D2}" presName="txNode" presStyleLbl="node1" presStyleIdx="1" presStyleCnt="4">
        <dgm:presLayoutVars>
          <dgm:bulletEnabled val="1"/>
        </dgm:presLayoutVars>
      </dgm:prSet>
      <dgm:spPr/>
    </dgm:pt>
    <dgm:pt modelId="{69590D9D-9FAA-4665-8B85-D0EDF1DFDF93}" type="pres">
      <dgm:prSet presAssocID="{DD0F7E12-4B97-4A7D-8EEC-54F0C0CD5384}" presName="sibTrans" presStyleLbl="sibTrans2D1" presStyleIdx="1" presStyleCnt="3"/>
      <dgm:spPr/>
    </dgm:pt>
    <dgm:pt modelId="{2894BBB0-9FB8-4827-B818-0219505CE7BB}" type="pres">
      <dgm:prSet presAssocID="{DD0F7E12-4B97-4A7D-8EEC-54F0C0CD5384}" presName="connTx" presStyleLbl="sibTrans2D1" presStyleIdx="1" presStyleCnt="3"/>
      <dgm:spPr/>
    </dgm:pt>
    <dgm:pt modelId="{9ACDA040-864F-4D1F-9FE2-9B7E0B605522}" type="pres">
      <dgm:prSet presAssocID="{98D29666-36E3-41EA-A909-AB82DCAAB2BA}" presName="composite" presStyleCnt="0"/>
      <dgm:spPr/>
    </dgm:pt>
    <dgm:pt modelId="{5033857F-C114-41E6-9E7E-E0C100C04216}" type="pres">
      <dgm:prSet presAssocID="{98D29666-36E3-41EA-A909-AB82DCAAB2BA}" presName="imagSh" presStyleLbl="bgImgPlace1" presStyleIdx="2" presStyleCnt="4"/>
      <dgm:spPr>
        <a:blipFill rotWithShape="1">
          <a:blip xmlns:r="http://schemas.openxmlformats.org/officeDocument/2006/relationships" r:embed="rId3"/>
          <a:stretch>
            <a:fillRect/>
          </a:stretch>
        </a:blipFill>
      </dgm:spPr>
    </dgm:pt>
    <dgm:pt modelId="{69BF9F28-CCE8-4615-A8A5-F87159A92E48}" type="pres">
      <dgm:prSet presAssocID="{98D29666-36E3-41EA-A909-AB82DCAAB2BA}" presName="txNode" presStyleLbl="node1" presStyleIdx="2" presStyleCnt="4">
        <dgm:presLayoutVars>
          <dgm:bulletEnabled val="1"/>
        </dgm:presLayoutVars>
      </dgm:prSet>
      <dgm:spPr/>
    </dgm:pt>
    <dgm:pt modelId="{5C83D100-0E29-4B53-BF42-CD31C4D676B5}" type="pres">
      <dgm:prSet presAssocID="{37FE4B7C-501D-4995-A863-B9FD732F92B2}" presName="sibTrans" presStyleLbl="sibTrans2D1" presStyleIdx="2" presStyleCnt="3"/>
      <dgm:spPr/>
    </dgm:pt>
    <dgm:pt modelId="{B175FF42-95B7-44C6-88FA-FE3B488FA7DF}" type="pres">
      <dgm:prSet presAssocID="{37FE4B7C-501D-4995-A863-B9FD732F92B2}" presName="connTx" presStyleLbl="sibTrans2D1" presStyleIdx="2" presStyleCnt="3"/>
      <dgm:spPr/>
    </dgm:pt>
    <dgm:pt modelId="{FCCE4E72-96AF-4DEC-9CE5-72FF03BCAB7D}" type="pres">
      <dgm:prSet presAssocID="{FEB88C21-BFA4-4DF9-B14B-C83BA0DA2129}" presName="composite" presStyleCnt="0"/>
      <dgm:spPr/>
    </dgm:pt>
    <dgm:pt modelId="{CEEB10E0-0BF7-43E0-B965-9F6FCC161810}" type="pres">
      <dgm:prSet presAssocID="{FEB88C21-BFA4-4DF9-B14B-C83BA0DA2129}" presName="imagSh" presStyleLbl="bgImgPlace1" presStyleIdx="3" presStyleCnt="4"/>
      <dgm:spPr>
        <a:blipFill rotWithShape="1">
          <a:blip xmlns:r="http://schemas.openxmlformats.org/officeDocument/2006/relationships" r:embed="rId4"/>
          <a:stretch>
            <a:fillRect/>
          </a:stretch>
        </a:blipFill>
      </dgm:spPr>
    </dgm:pt>
    <dgm:pt modelId="{4F49435A-5B60-4B2B-8451-4607CA6DF565}" type="pres">
      <dgm:prSet presAssocID="{FEB88C21-BFA4-4DF9-B14B-C83BA0DA2129}" presName="txNode" presStyleLbl="node1" presStyleIdx="3" presStyleCnt="4">
        <dgm:presLayoutVars>
          <dgm:bulletEnabled val="1"/>
        </dgm:presLayoutVars>
      </dgm:prSet>
      <dgm:spPr/>
    </dgm:pt>
  </dgm:ptLst>
  <dgm:cxnLst>
    <dgm:cxn modelId="{E3A9D61F-1249-4CD7-8991-CD5051C8B4DC}" type="presOf" srcId="{E140B17E-3D6B-4719-9C48-F397A43033D4}" destId="{B0608960-CB55-413F-B36D-0E39A13CFCB7}" srcOrd="0" destOrd="1" presId="urn:microsoft.com/office/officeart/2005/8/layout/hProcess10"/>
    <dgm:cxn modelId="{CDB9E92A-BA07-4E4B-AC97-AEE17218B012}" type="presOf" srcId="{8F38B780-F142-47C4-9D88-E6C48014424A}" destId="{69BF9F28-CCE8-4615-A8A5-F87159A92E48}" srcOrd="0" destOrd="1" presId="urn:microsoft.com/office/officeart/2005/8/layout/hProcess10"/>
    <dgm:cxn modelId="{3EF01535-31AF-4F01-8701-ED964CE2A285}" type="presOf" srcId="{B8ADFEED-78F4-4C5B-AC1B-76CAB3167157}" destId="{D2117D55-AF9C-41D7-ABF1-6A18607BBDD8}" srcOrd="0" destOrd="0" presId="urn:microsoft.com/office/officeart/2005/8/layout/hProcess10"/>
    <dgm:cxn modelId="{A9556F37-7DC6-4A94-B08F-A837630F4442}" type="presOf" srcId="{BFA113DB-0698-4B58-8044-7E406ADD78B0}" destId="{A9E35F4B-D851-42AE-A806-9D5B968EF7A0}" srcOrd="0" destOrd="1" presId="urn:microsoft.com/office/officeart/2005/8/layout/hProcess10"/>
    <dgm:cxn modelId="{2165963A-C90C-43D6-971F-CF571A2EEC78}" srcId="{FEB88C21-BFA4-4DF9-B14B-C83BA0DA2129}" destId="{369A28E3-2012-4073-AB9E-E37D1F128480}" srcOrd="0" destOrd="0" parTransId="{CFB165DE-A734-4DF4-BA36-D924B873AA3A}" sibTransId="{0F17983A-E892-467D-B0AD-1C31F8BC45DB}"/>
    <dgm:cxn modelId="{40B4C63A-27D9-4BF4-B493-0203E4C48421}" type="presOf" srcId="{139D612C-AB0E-437A-B5E6-1CEB831F1B4C}" destId="{53BBEE5C-536C-4CFB-9BCA-5269F75058C9}" srcOrd="0" destOrd="0" presId="urn:microsoft.com/office/officeart/2005/8/layout/hProcess10"/>
    <dgm:cxn modelId="{84FBCC3B-2853-4361-850D-FF07C65B68E7}" type="presOf" srcId="{37FE4B7C-501D-4995-A863-B9FD732F92B2}" destId="{B175FF42-95B7-44C6-88FA-FE3B488FA7DF}" srcOrd="1" destOrd="0" presId="urn:microsoft.com/office/officeart/2005/8/layout/hProcess10"/>
    <dgm:cxn modelId="{4070C23C-1127-4750-9771-0ED3DD04931B}" srcId="{FEB88C21-BFA4-4DF9-B14B-C83BA0DA2129}" destId="{B752C3AE-CCC7-4795-98C1-5C374A8E81B6}" srcOrd="1" destOrd="0" parTransId="{EACDA2C3-8D3B-4F51-ABE4-E81E35635EC3}" sibTransId="{2800A052-F7D6-4092-B359-4DC2FDA66B7A}"/>
    <dgm:cxn modelId="{943B1443-6386-4D20-9C18-8FFDC62F6BEF}" srcId="{98D29666-36E3-41EA-A909-AB82DCAAB2BA}" destId="{8F38B780-F142-47C4-9D88-E6C48014424A}" srcOrd="0" destOrd="0" parTransId="{B05D378D-348C-4201-B6FF-079B31CA08B9}" sibTransId="{2DAC22BE-0A5F-43B0-8181-5D78CE39A23F}"/>
    <dgm:cxn modelId="{E1278668-8A25-4FB7-8E0D-7AE3CCBD306A}" type="presOf" srcId="{369A28E3-2012-4073-AB9E-E37D1F128480}" destId="{4F49435A-5B60-4B2B-8451-4607CA6DF565}" srcOrd="0" destOrd="1" presId="urn:microsoft.com/office/officeart/2005/8/layout/hProcess10"/>
    <dgm:cxn modelId="{28B8A44B-D382-421C-AA46-BFCD9BEDB2FA}" srcId="{6FC7A9F5-6E1F-4B69-91C8-C17B73A38070}" destId="{BFA113DB-0698-4B58-8044-7E406ADD78B0}" srcOrd="0" destOrd="0" parTransId="{BB9932AA-D9D3-457F-B5FB-23AD2F6D3DC9}" sibTransId="{57575C63-6346-4D9B-81AF-94E615D9CCE6}"/>
    <dgm:cxn modelId="{5765C272-A4B2-46F0-95CB-28D752F72942}" srcId="{6FC7A9F5-6E1F-4B69-91C8-C17B73A38070}" destId="{A5D1FA60-6BF4-4E9E-B16B-E9FE72B4FF75}" srcOrd="1" destOrd="0" parTransId="{BBEB977B-6275-46B5-8025-8E79369B39A1}" sibTransId="{C32F9622-FCB5-4D2C-998F-2070CF9C21E9}"/>
    <dgm:cxn modelId="{F9F64178-05BA-4521-A84C-052F0F277421}" type="presOf" srcId="{58B9CE99-298C-46A5-9BCF-2CC34BB469D2}" destId="{B0608960-CB55-413F-B36D-0E39A13CFCB7}" srcOrd="0" destOrd="0" presId="urn:microsoft.com/office/officeart/2005/8/layout/hProcess10"/>
    <dgm:cxn modelId="{B91A5759-52E1-4944-9419-7553DF1FA0AA}" type="presOf" srcId="{B8ADFEED-78F4-4C5B-AC1B-76CAB3167157}" destId="{624C8D0D-FDCA-4F81-8F3D-CDB6C63E5FEE}" srcOrd="1" destOrd="0" presId="urn:microsoft.com/office/officeart/2005/8/layout/hProcess10"/>
    <dgm:cxn modelId="{E431DE7A-1981-4E1E-AF20-5DCA7153BF8D}" type="presOf" srcId="{AB446AB2-673C-46E0-B103-C97F305526F7}" destId="{69BF9F28-CCE8-4615-A8A5-F87159A92E48}" srcOrd="0" destOrd="2" presId="urn:microsoft.com/office/officeart/2005/8/layout/hProcess10"/>
    <dgm:cxn modelId="{C396647D-DEFA-4D78-B199-051174A2C57B}" srcId="{139D612C-AB0E-437A-B5E6-1CEB831F1B4C}" destId="{58B9CE99-298C-46A5-9BCF-2CC34BB469D2}" srcOrd="1" destOrd="0" parTransId="{B5FB4950-691A-4F58-95F8-B80DCDC7BF5E}" sibTransId="{DD0F7E12-4B97-4A7D-8EEC-54F0C0CD5384}"/>
    <dgm:cxn modelId="{7814528A-1BED-47BE-9F61-BAF862D7C5AD}" type="presOf" srcId="{A5D1FA60-6BF4-4E9E-B16B-E9FE72B4FF75}" destId="{A9E35F4B-D851-42AE-A806-9D5B968EF7A0}" srcOrd="0" destOrd="2" presId="urn:microsoft.com/office/officeart/2005/8/layout/hProcess10"/>
    <dgm:cxn modelId="{ADE74F94-B0A6-42CB-8998-A43735D35B54}" srcId="{139D612C-AB0E-437A-B5E6-1CEB831F1B4C}" destId="{98D29666-36E3-41EA-A909-AB82DCAAB2BA}" srcOrd="2" destOrd="0" parTransId="{C1092094-1073-46B4-9A8E-EE2F2D92AB7B}" sibTransId="{37FE4B7C-501D-4995-A863-B9FD732F92B2}"/>
    <dgm:cxn modelId="{545A3CA1-EB55-46BA-8CBC-3B071D246002}" srcId="{139D612C-AB0E-437A-B5E6-1CEB831F1B4C}" destId="{6FC7A9F5-6E1F-4B69-91C8-C17B73A38070}" srcOrd="0" destOrd="0" parTransId="{4702EBC8-4444-48B5-A2C4-3E9279872D2E}" sibTransId="{B8ADFEED-78F4-4C5B-AC1B-76CAB3167157}"/>
    <dgm:cxn modelId="{CC2F75A7-BB1C-4D93-9B5F-5ADA5B85A01E}" type="presOf" srcId="{DD0F7E12-4B97-4A7D-8EEC-54F0C0CD5384}" destId="{2894BBB0-9FB8-4827-B818-0219505CE7BB}" srcOrd="1" destOrd="0" presId="urn:microsoft.com/office/officeart/2005/8/layout/hProcess10"/>
    <dgm:cxn modelId="{805999A8-8933-408A-BB46-4613C335AF52}" type="presOf" srcId="{B86EE45C-6A53-42F5-8BB4-E4AC52C641BA}" destId="{B0608960-CB55-413F-B36D-0E39A13CFCB7}" srcOrd="0" destOrd="2" presId="urn:microsoft.com/office/officeart/2005/8/layout/hProcess10"/>
    <dgm:cxn modelId="{F9DB5AB4-7CCA-4C3B-AE0F-ECF1A329B0B0}" type="presOf" srcId="{DD0F7E12-4B97-4A7D-8EEC-54F0C0CD5384}" destId="{69590D9D-9FAA-4665-8B85-D0EDF1DFDF93}" srcOrd="0" destOrd="0" presId="urn:microsoft.com/office/officeart/2005/8/layout/hProcess10"/>
    <dgm:cxn modelId="{1E3E77B5-2F7D-4FBF-9CE7-52989FE0145D}" srcId="{139D612C-AB0E-437A-B5E6-1CEB831F1B4C}" destId="{FEB88C21-BFA4-4DF9-B14B-C83BA0DA2129}" srcOrd="3" destOrd="0" parTransId="{4BD60ED4-1B22-410F-BC32-95E84808A5DC}" sibTransId="{5E560928-5A36-4447-B8B8-1875C71255C9}"/>
    <dgm:cxn modelId="{4D5F99C0-0A1D-4DD4-8AF1-1052E00422F3}" type="presOf" srcId="{FEB88C21-BFA4-4DF9-B14B-C83BA0DA2129}" destId="{4F49435A-5B60-4B2B-8451-4607CA6DF565}" srcOrd="0" destOrd="0" presId="urn:microsoft.com/office/officeart/2005/8/layout/hProcess10"/>
    <dgm:cxn modelId="{0BF981D9-BA9D-41DC-B637-FEF03CC59BB2}" srcId="{98D29666-36E3-41EA-A909-AB82DCAAB2BA}" destId="{AB446AB2-673C-46E0-B103-C97F305526F7}" srcOrd="1" destOrd="0" parTransId="{3BE0FB72-A151-4485-86B2-DE5E6226CAE2}" sibTransId="{BD24BBA0-7023-4269-9364-A586497FDF30}"/>
    <dgm:cxn modelId="{AF3CA2DA-C63C-4F89-B619-E4E270C1D882}" type="presOf" srcId="{98D29666-36E3-41EA-A909-AB82DCAAB2BA}" destId="{69BF9F28-CCE8-4615-A8A5-F87159A92E48}" srcOrd="0" destOrd="0" presId="urn:microsoft.com/office/officeart/2005/8/layout/hProcess10"/>
    <dgm:cxn modelId="{EA1B11DF-2BE7-47C8-8DC2-4D594BF58C9B}" type="presOf" srcId="{6FC7A9F5-6E1F-4B69-91C8-C17B73A38070}" destId="{A9E35F4B-D851-42AE-A806-9D5B968EF7A0}" srcOrd="0" destOrd="0" presId="urn:microsoft.com/office/officeart/2005/8/layout/hProcess10"/>
    <dgm:cxn modelId="{32B37DE8-FB0E-4889-A34B-2319E4D0FDD7}" type="presOf" srcId="{B752C3AE-CCC7-4795-98C1-5C374A8E81B6}" destId="{4F49435A-5B60-4B2B-8451-4607CA6DF565}" srcOrd="0" destOrd="2" presId="urn:microsoft.com/office/officeart/2005/8/layout/hProcess10"/>
    <dgm:cxn modelId="{2254B0EB-DE38-422B-9D14-A367434898C2}" type="presOf" srcId="{37FE4B7C-501D-4995-A863-B9FD732F92B2}" destId="{5C83D100-0E29-4B53-BF42-CD31C4D676B5}" srcOrd="0" destOrd="0" presId="urn:microsoft.com/office/officeart/2005/8/layout/hProcess10"/>
    <dgm:cxn modelId="{FE3B39F8-44CA-44E6-BB24-4655EFE9B90F}" srcId="{58B9CE99-298C-46A5-9BCF-2CC34BB469D2}" destId="{B86EE45C-6A53-42F5-8BB4-E4AC52C641BA}" srcOrd="1" destOrd="0" parTransId="{AB89F550-303E-4CA0-865B-88320889E2A0}" sibTransId="{C006D796-E499-4632-8ABB-07C7288FF44F}"/>
    <dgm:cxn modelId="{26B087F9-9DCA-422A-9FC1-A42A0A003092}" srcId="{58B9CE99-298C-46A5-9BCF-2CC34BB469D2}" destId="{E140B17E-3D6B-4719-9C48-F397A43033D4}" srcOrd="0" destOrd="0" parTransId="{0481065C-BE95-431D-860F-DCC2854766A7}" sibTransId="{A2CEDD70-CCBF-4165-99D1-7A5D1C63E1B2}"/>
    <dgm:cxn modelId="{7104F89C-21B5-4448-8906-67E991904DE9}" type="presParOf" srcId="{53BBEE5C-536C-4CFB-9BCA-5269F75058C9}" destId="{83CB46DE-B311-4BD4-ABBB-3E0CF9B2EF65}" srcOrd="0" destOrd="0" presId="urn:microsoft.com/office/officeart/2005/8/layout/hProcess10"/>
    <dgm:cxn modelId="{97F19206-227B-4BB5-A858-89E1D3A894E8}" type="presParOf" srcId="{83CB46DE-B311-4BD4-ABBB-3E0CF9B2EF65}" destId="{8DF4E8F4-3E64-40BF-8456-B71E51D4E8E0}" srcOrd="0" destOrd="0" presId="urn:microsoft.com/office/officeart/2005/8/layout/hProcess10"/>
    <dgm:cxn modelId="{E5854259-75A1-44B6-9A05-C517494109D3}" type="presParOf" srcId="{83CB46DE-B311-4BD4-ABBB-3E0CF9B2EF65}" destId="{A9E35F4B-D851-42AE-A806-9D5B968EF7A0}" srcOrd="1" destOrd="0" presId="urn:microsoft.com/office/officeart/2005/8/layout/hProcess10"/>
    <dgm:cxn modelId="{6123B432-BD7C-45C2-BE6F-D6296DD9F47B}" type="presParOf" srcId="{53BBEE5C-536C-4CFB-9BCA-5269F75058C9}" destId="{D2117D55-AF9C-41D7-ABF1-6A18607BBDD8}" srcOrd="1" destOrd="0" presId="urn:microsoft.com/office/officeart/2005/8/layout/hProcess10"/>
    <dgm:cxn modelId="{94A1532D-8C34-4EAA-9222-6CCAF41B9DE5}" type="presParOf" srcId="{D2117D55-AF9C-41D7-ABF1-6A18607BBDD8}" destId="{624C8D0D-FDCA-4F81-8F3D-CDB6C63E5FEE}" srcOrd="0" destOrd="0" presId="urn:microsoft.com/office/officeart/2005/8/layout/hProcess10"/>
    <dgm:cxn modelId="{4554226E-CD4B-4F22-8292-6B0A34C2D084}" type="presParOf" srcId="{53BBEE5C-536C-4CFB-9BCA-5269F75058C9}" destId="{BF4A921A-B448-4B05-9286-BC7C989E1857}" srcOrd="2" destOrd="0" presId="urn:microsoft.com/office/officeart/2005/8/layout/hProcess10"/>
    <dgm:cxn modelId="{249F8D14-7505-4619-9E01-E49F622D9E39}" type="presParOf" srcId="{BF4A921A-B448-4B05-9286-BC7C989E1857}" destId="{F7344FD5-BD3A-4EDC-B01E-C83927138325}" srcOrd="0" destOrd="0" presId="urn:microsoft.com/office/officeart/2005/8/layout/hProcess10"/>
    <dgm:cxn modelId="{B150F88B-44EC-440D-BA20-404C3741824B}" type="presParOf" srcId="{BF4A921A-B448-4B05-9286-BC7C989E1857}" destId="{B0608960-CB55-413F-B36D-0E39A13CFCB7}" srcOrd="1" destOrd="0" presId="urn:microsoft.com/office/officeart/2005/8/layout/hProcess10"/>
    <dgm:cxn modelId="{C6BD62D6-5FE1-4141-9F64-48D6B811FC9D}" type="presParOf" srcId="{53BBEE5C-536C-4CFB-9BCA-5269F75058C9}" destId="{69590D9D-9FAA-4665-8B85-D0EDF1DFDF93}" srcOrd="3" destOrd="0" presId="urn:microsoft.com/office/officeart/2005/8/layout/hProcess10"/>
    <dgm:cxn modelId="{23E3D7CC-7060-4B66-B684-E9B1C4784420}" type="presParOf" srcId="{69590D9D-9FAA-4665-8B85-D0EDF1DFDF93}" destId="{2894BBB0-9FB8-4827-B818-0219505CE7BB}" srcOrd="0" destOrd="0" presId="urn:microsoft.com/office/officeart/2005/8/layout/hProcess10"/>
    <dgm:cxn modelId="{5BC3A764-5DB4-4605-BFC2-348854001939}" type="presParOf" srcId="{53BBEE5C-536C-4CFB-9BCA-5269F75058C9}" destId="{9ACDA040-864F-4D1F-9FE2-9B7E0B605522}" srcOrd="4" destOrd="0" presId="urn:microsoft.com/office/officeart/2005/8/layout/hProcess10"/>
    <dgm:cxn modelId="{F9FD5E0B-40D6-412C-BE4E-7173A3D972A8}" type="presParOf" srcId="{9ACDA040-864F-4D1F-9FE2-9B7E0B605522}" destId="{5033857F-C114-41E6-9E7E-E0C100C04216}" srcOrd="0" destOrd="0" presId="urn:microsoft.com/office/officeart/2005/8/layout/hProcess10"/>
    <dgm:cxn modelId="{4EC48D97-F60D-4964-920D-18A1F4E68C0D}" type="presParOf" srcId="{9ACDA040-864F-4D1F-9FE2-9B7E0B605522}" destId="{69BF9F28-CCE8-4615-A8A5-F87159A92E48}" srcOrd="1" destOrd="0" presId="urn:microsoft.com/office/officeart/2005/8/layout/hProcess10"/>
    <dgm:cxn modelId="{18E049EA-4925-4AF1-8CA0-8409CFADF5DD}" type="presParOf" srcId="{53BBEE5C-536C-4CFB-9BCA-5269F75058C9}" destId="{5C83D100-0E29-4B53-BF42-CD31C4D676B5}" srcOrd="5" destOrd="0" presId="urn:microsoft.com/office/officeart/2005/8/layout/hProcess10"/>
    <dgm:cxn modelId="{758E694B-9ED8-4AE5-A721-F4EA94368346}" type="presParOf" srcId="{5C83D100-0E29-4B53-BF42-CD31C4D676B5}" destId="{B175FF42-95B7-44C6-88FA-FE3B488FA7DF}" srcOrd="0" destOrd="0" presId="urn:microsoft.com/office/officeart/2005/8/layout/hProcess10"/>
    <dgm:cxn modelId="{FA1F66CF-A95F-4164-97CC-B73C93774898}" type="presParOf" srcId="{53BBEE5C-536C-4CFB-9BCA-5269F75058C9}" destId="{FCCE4E72-96AF-4DEC-9CE5-72FF03BCAB7D}" srcOrd="6" destOrd="0" presId="urn:microsoft.com/office/officeart/2005/8/layout/hProcess10"/>
    <dgm:cxn modelId="{6D37833D-B8BA-42B8-BAB1-A5D6E2E73943}" type="presParOf" srcId="{FCCE4E72-96AF-4DEC-9CE5-72FF03BCAB7D}" destId="{CEEB10E0-0BF7-43E0-B965-9F6FCC161810}" srcOrd="0" destOrd="0" presId="urn:microsoft.com/office/officeart/2005/8/layout/hProcess10"/>
    <dgm:cxn modelId="{66446D6D-07DF-4EAE-9872-ED4A2A724F6C}" type="presParOf" srcId="{FCCE4E72-96AF-4DEC-9CE5-72FF03BCAB7D}" destId="{4F49435A-5B60-4B2B-8451-4607CA6DF56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DEF8B-B17D-4AD0-8337-ECB66B0B12D9}">
      <dsp:nvSpPr>
        <dsp:cNvPr id="0" name=""/>
        <dsp:cNvSpPr/>
      </dsp:nvSpPr>
      <dsp:spPr>
        <a:xfrm rot="5400000">
          <a:off x="-289718" y="292805"/>
          <a:ext cx="1931458" cy="1352020"/>
        </a:xfrm>
        <a:prstGeom prst="chevron">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Background</a:t>
          </a:r>
        </a:p>
      </dsp:txBody>
      <dsp:txXfrm rot="-5400000">
        <a:off x="1" y="679096"/>
        <a:ext cx="1352020" cy="579438"/>
      </dsp:txXfrm>
    </dsp:sp>
    <dsp:sp modelId="{629EBCF9-2157-45C7-86A2-051C77676313}">
      <dsp:nvSpPr>
        <dsp:cNvPr id="0" name=""/>
        <dsp:cNvSpPr/>
      </dsp:nvSpPr>
      <dsp:spPr>
        <a:xfrm rot="5400000">
          <a:off x="2385617" y="-1030510"/>
          <a:ext cx="1255447" cy="3322642"/>
        </a:xfrm>
        <a:prstGeom prst="round2SameRect">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Model description</a:t>
          </a:r>
        </a:p>
        <a:p>
          <a:pPr marL="285750" lvl="1" indent="-285750" algn="l" defTabSz="1244600">
            <a:lnSpc>
              <a:spcPct val="90000"/>
            </a:lnSpc>
            <a:spcBef>
              <a:spcPct val="0"/>
            </a:spcBef>
            <a:spcAft>
              <a:spcPct val="15000"/>
            </a:spcAft>
            <a:buChar char="•"/>
          </a:pPr>
          <a:r>
            <a:rPr lang="en-US" sz="2800" kern="1200" dirty="0"/>
            <a:t>Model parameters</a:t>
          </a:r>
        </a:p>
      </dsp:txBody>
      <dsp:txXfrm rot="-5400000">
        <a:off x="1352020" y="64373"/>
        <a:ext cx="3261356" cy="1132875"/>
      </dsp:txXfrm>
    </dsp:sp>
    <dsp:sp modelId="{E05D0119-9E2B-464B-9C66-557F4E4B7632}">
      <dsp:nvSpPr>
        <dsp:cNvPr id="0" name=""/>
        <dsp:cNvSpPr/>
      </dsp:nvSpPr>
      <dsp:spPr>
        <a:xfrm rot="5400000">
          <a:off x="-289718" y="2033323"/>
          <a:ext cx="1931458" cy="1352020"/>
        </a:xfrm>
        <a:prstGeom prst="chevron">
          <a:avLst/>
        </a:prstGeom>
        <a:gradFill rotWithShape="0">
          <a:gsLst>
            <a:gs pos="0">
              <a:schemeClr val="accent2">
                <a:shade val="80000"/>
                <a:hueOff val="-240708"/>
                <a:satOff val="5083"/>
                <a:lumOff val="13541"/>
                <a:alphaOff val="0"/>
                <a:satMod val="103000"/>
                <a:lumMod val="102000"/>
                <a:tint val="94000"/>
              </a:schemeClr>
            </a:gs>
            <a:gs pos="50000">
              <a:schemeClr val="accent2">
                <a:shade val="80000"/>
                <a:hueOff val="-240708"/>
                <a:satOff val="5083"/>
                <a:lumOff val="13541"/>
                <a:alphaOff val="0"/>
                <a:satMod val="110000"/>
                <a:lumMod val="100000"/>
                <a:shade val="100000"/>
              </a:schemeClr>
            </a:gs>
            <a:gs pos="100000">
              <a:schemeClr val="accent2">
                <a:shade val="80000"/>
                <a:hueOff val="-240708"/>
                <a:satOff val="5083"/>
                <a:lumOff val="1354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Calibration</a:t>
          </a:r>
        </a:p>
      </dsp:txBody>
      <dsp:txXfrm rot="-5400000">
        <a:off x="1" y="2419614"/>
        <a:ext cx="1352020" cy="579438"/>
      </dsp:txXfrm>
    </dsp:sp>
    <dsp:sp modelId="{2A3C1B4E-DE6F-4960-96C0-C92F1CFCEED8}">
      <dsp:nvSpPr>
        <dsp:cNvPr id="0" name=""/>
        <dsp:cNvSpPr/>
      </dsp:nvSpPr>
      <dsp:spPr>
        <a:xfrm rot="5400000">
          <a:off x="2385617" y="710007"/>
          <a:ext cx="1255447" cy="3322642"/>
        </a:xfrm>
        <a:prstGeom prst="round2SameRect">
          <a:avLst/>
        </a:prstGeom>
        <a:solidFill>
          <a:schemeClr val="lt1">
            <a:alpha val="90000"/>
            <a:hueOff val="0"/>
            <a:satOff val="0"/>
            <a:lumOff val="0"/>
            <a:alphaOff val="0"/>
          </a:schemeClr>
        </a:solidFill>
        <a:ln w="6350" cap="flat" cmpd="sng" algn="ctr">
          <a:solidFill>
            <a:schemeClr val="accent2">
              <a:shade val="80000"/>
              <a:hueOff val="-240708"/>
              <a:satOff val="5083"/>
              <a:lumOff val="13541"/>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Process</a:t>
          </a:r>
        </a:p>
        <a:p>
          <a:pPr marL="285750" lvl="1" indent="-285750" algn="l" defTabSz="1244600">
            <a:lnSpc>
              <a:spcPct val="90000"/>
            </a:lnSpc>
            <a:spcBef>
              <a:spcPct val="0"/>
            </a:spcBef>
            <a:spcAft>
              <a:spcPct val="15000"/>
            </a:spcAft>
            <a:buChar char="•"/>
          </a:pPr>
          <a:r>
            <a:rPr lang="en-US" sz="2800" kern="1200" dirty="0"/>
            <a:t>results</a:t>
          </a:r>
        </a:p>
      </dsp:txBody>
      <dsp:txXfrm rot="-5400000">
        <a:off x="1352020" y="1804890"/>
        <a:ext cx="3261356" cy="1132875"/>
      </dsp:txXfrm>
    </dsp:sp>
    <dsp:sp modelId="{74B0232F-335F-4190-8AF6-539EF355E890}">
      <dsp:nvSpPr>
        <dsp:cNvPr id="0" name=""/>
        <dsp:cNvSpPr/>
      </dsp:nvSpPr>
      <dsp:spPr>
        <a:xfrm rot="5400000">
          <a:off x="-289718" y="3773840"/>
          <a:ext cx="1931458" cy="1352020"/>
        </a:xfrm>
        <a:prstGeom prst="chevron">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Validation</a:t>
          </a:r>
        </a:p>
      </dsp:txBody>
      <dsp:txXfrm rot="-5400000">
        <a:off x="1" y="4160131"/>
        <a:ext cx="1352020" cy="579438"/>
      </dsp:txXfrm>
    </dsp:sp>
    <dsp:sp modelId="{FDC8F157-49AB-4CE8-9121-3B8A72EFDD50}">
      <dsp:nvSpPr>
        <dsp:cNvPr id="0" name=""/>
        <dsp:cNvSpPr/>
      </dsp:nvSpPr>
      <dsp:spPr>
        <a:xfrm rot="5400000">
          <a:off x="2385617" y="2450525"/>
          <a:ext cx="1255447" cy="3322642"/>
        </a:xfrm>
        <a:prstGeom prst="round2SameRect">
          <a:avLst/>
        </a:prstGeom>
        <a:solidFill>
          <a:schemeClr val="lt1">
            <a:alpha val="90000"/>
            <a:hueOff val="0"/>
            <a:satOff val="0"/>
            <a:lumOff val="0"/>
            <a:alphaOff val="0"/>
          </a:schemeClr>
        </a:solidFill>
        <a:ln w="6350" cap="flat" cmpd="sng" algn="ctr">
          <a:solidFill>
            <a:schemeClr val="accent2">
              <a:shade val="80000"/>
              <a:hueOff val="-481415"/>
              <a:satOff val="10166"/>
              <a:lumOff val="27081"/>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Datasets</a:t>
          </a:r>
        </a:p>
        <a:p>
          <a:pPr marL="285750" lvl="1" indent="-285750" algn="l" defTabSz="1244600">
            <a:lnSpc>
              <a:spcPct val="90000"/>
            </a:lnSpc>
            <a:spcBef>
              <a:spcPct val="0"/>
            </a:spcBef>
            <a:spcAft>
              <a:spcPct val="15000"/>
            </a:spcAft>
            <a:buChar char="•"/>
          </a:pPr>
          <a:r>
            <a:rPr lang="en-US" sz="2800" kern="1200" dirty="0"/>
            <a:t>Results</a:t>
          </a:r>
        </a:p>
      </dsp:txBody>
      <dsp:txXfrm rot="-5400000">
        <a:off x="1352020" y="3545408"/>
        <a:ext cx="3261356" cy="1132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368C4-5199-47E7-AFBE-A5E334967B8F}">
      <dsp:nvSpPr>
        <dsp:cNvPr id="0" name=""/>
        <dsp:cNvSpPr/>
      </dsp:nvSpPr>
      <dsp:spPr>
        <a:xfrm>
          <a:off x="2957787" y="1748331"/>
          <a:ext cx="2221862" cy="1922001"/>
        </a:xfrm>
        <a:prstGeom prst="hexagon">
          <a:avLst>
            <a:gd name="adj" fmla="val 2857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3325981" y="2066834"/>
        <a:ext cx="1485474" cy="1284995"/>
      </dsp:txXfrm>
    </dsp:sp>
    <dsp:sp modelId="{4FB47297-96D9-47DA-937B-265487484F66}">
      <dsp:nvSpPr>
        <dsp:cNvPr id="0" name=""/>
        <dsp:cNvSpPr/>
      </dsp:nvSpPr>
      <dsp:spPr>
        <a:xfrm>
          <a:off x="4344123" y="828514"/>
          <a:ext cx="838302" cy="722308"/>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16F3EA55-B9A0-42EE-A86A-290EA24384A1}">
      <dsp:nvSpPr>
        <dsp:cNvPr id="0" name=""/>
        <dsp:cNvSpPr/>
      </dsp:nvSpPr>
      <dsp:spPr>
        <a:xfrm>
          <a:off x="3157475" y="0"/>
          <a:ext cx="1820800" cy="1575206"/>
        </a:xfrm>
        <a:prstGeom prst="hexagon">
          <a:avLst>
            <a:gd name="adj" fmla="val 28570"/>
            <a:gd name="vf" fmla="val 11547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US" sz="6300" kern="1200" dirty="0"/>
            <a:t> </a:t>
          </a:r>
        </a:p>
      </dsp:txBody>
      <dsp:txXfrm>
        <a:off x="3459220" y="261045"/>
        <a:ext cx="1217310" cy="1053116"/>
      </dsp:txXfrm>
    </dsp:sp>
    <dsp:sp modelId="{4810204E-5452-463D-AA44-3BB099EF6CF5}">
      <dsp:nvSpPr>
        <dsp:cNvPr id="0" name=""/>
        <dsp:cNvSpPr/>
      </dsp:nvSpPr>
      <dsp:spPr>
        <a:xfrm>
          <a:off x="5322487" y="2178846"/>
          <a:ext cx="838302" cy="722308"/>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C657C91B-D701-4E1E-B759-70ABC6A113EC}">
      <dsp:nvSpPr>
        <dsp:cNvPr id="0" name=""/>
        <dsp:cNvSpPr/>
      </dsp:nvSpPr>
      <dsp:spPr>
        <a:xfrm>
          <a:off x="4827361" y="968857"/>
          <a:ext cx="1820800" cy="1575206"/>
        </a:xfrm>
        <a:prstGeom prst="hexagon">
          <a:avLst>
            <a:gd name="adj" fmla="val 28570"/>
            <a:gd name="vf" fmla="val 11547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US" sz="6300" kern="1200" dirty="0"/>
            <a:t> </a:t>
          </a:r>
        </a:p>
      </dsp:txBody>
      <dsp:txXfrm>
        <a:off x="5129106" y="1229902"/>
        <a:ext cx="1217310" cy="1053116"/>
      </dsp:txXfrm>
    </dsp:sp>
    <dsp:sp modelId="{CF1E4890-23DC-4389-8E1D-6069875D0629}">
      <dsp:nvSpPr>
        <dsp:cNvPr id="0" name=""/>
        <dsp:cNvSpPr/>
      </dsp:nvSpPr>
      <dsp:spPr>
        <a:xfrm>
          <a:off x="4642852" y="3703117"/>
          <a:ext cx="838302" cy="722308"/>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098AA742-3FDC-4C02-AD32-E50322491F55}">
      <dsp:nvSpPr>
        <dsp:cNvPr id="0" name=""/>
        <dsp:cNvSpPr/>
      </dsp:nvSpPr>
      <dsp:spPr>
        <a:xfrm>
          <a:off x="4238660" y="3469908"/>
          <a:ext cx="1820800" cy="1575206"/>
        </a:xfrm>
        <a:prstGeom prst="hexagon">
          <a:avLst>
            <a:gd name="adj" fmla="val 28570"/>
            <a:gd name="vf" fmla="val 1154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US" sz="6300" kern="1200" dirty="0"/>
            <a:t> </a:t>
          </a:r>
        </a:p>
      </dsp:txBody>
      <dsp:txXfrm>
        <a:off x="4540405" y="3730953"/>
        <a:ext cx="1217310" cy="1053116"/>
      </dsp:txXfrm>
    </dsp:sp>
    <dsp:sp modelId="{93BBD9C5-74E7-470C-B789-145643B66546}">
      <dsp:nvSpPr>
        <dsp:cNvPr id="0" name=""/>
        <dsp:cNvSpPr/>
      </dsp:nvSpPr>
      <dsp:spPr>
        <a:xfrm>
          <a:off x="2956944" y="3861342"/>
          <a:ext cx="838302" cy="722308"/>
        </a:xfrm>
        <a:prstGeom prst="hexagon">
          <a:avLst>
            <a:gd name="adj" fmla="val 28900"/>
            <a:gd name="vf" fmla="val 115470"/>
          </a:avLst>
        </a:prstGeom>
        <a:noFill/>
        <a:ln>
          <a:noFill/>
        </a:ln>
        <a:effectLst/>
      </dsp:spPr>
      <dsp:style>
        <a:lnRef idx="0">
          <a:scrgbClr r="0" g="0" b="0"/>
        </a:lnRef>
        <a:fillRef idx="1">
          <a:scrgbClr r="0" g="0" b="0"/>
        </a:fillRef>
        <a:effectRef idx="0">
          <a:scrgbClr r="0" g="0" b="0"/>
        </a:effectRef>
        <a:fontRef idx="minor"/>
      </dsp:style>
    </dsp:sp>
    <dsp:sp modelId="{70FBC790-3CBD-4203-88BE-FA956C5EF118}">
      <dsp:nvSpPr>
        <dsp:cNvPr id="0" name=""/>
        <dsp:cNvSpPr/>
      </dsp:nvSpPr>
      <dsp:spPr>
        <a:xfrm>
          <a:off x="1945314" y="3428992"/>
          <a:ext cx="1820800" cy="1575206"/>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US" sz="6300" kern="1200" dirty="0"/>
            <a:t> </a:t>
          </a:r>
        </a:p>
      </dsp:txBody>
      <dsp:txXfrm>
        <a:off x="2247059" y="3690037"/>
        <a:ext cx="1217310" cy="1053116"/>
      </dsp:txXfrm>
    </dsp:sp>
    <dsp:sp modelId="{0C1A049B-E04D-4465-94B5-60315952701A}">
      <dsp:nvSpPr>
        <dsp:cNvPr id="0" name=""/>
        <dsp:cNvSpPr/>
      </dsp:nvSpPr>
      <dsp:spPr>
        <a:xfrm>
          <a:off x="1354785" y="997933"/>
          <a:ext cx="1820800" cy="1575206"/>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2800350">
            <a:lnSpc>
              <a:spcPct val="90000"/>
            </a:lnSpc>
            <a:spcBef>
              <a:spcPct val="0"/>
            </a:spcBef>
            <a:spcAft>
              <a:spcPct val="35000"/>
            </a:spcAft>
            <a:buNone/>
          </a:pPr>
          <a:r>
            <a:rPr lang="en-US" sz="6300" kern="1200" dirty="0"/>
            <a:t> </a:t>
          </a:r>
        </a:p>
      </dsp:txBody>
      <dsp:txXfrm>
        <a:off x="1656530" y="1258978"/>
        <a:ext cx="1217310" cy="1053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4E8F4-3E64-40BF-8456-B71E51D4E8E0}">
      <dsp:nvSpPr>
        <dsp:cNvPr id="0" name=""/>
        <dsp:cNvSpPr/>
      </dsp:nvSpPr>
      <dsp:spPr>
        <a:xfrm>
          <a:off x="1610" y="1159652"/>
          <a:ext cx="2096512" cy="2096512"/>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9E35F4B-D851-42AE-A806-9D5B968EF7A0}">
      <dsp:nvSpPr>
        <dsp:cNvPr id="0" name=""/>
        <dsp:cNvSpPr/>
      </dsp:nvSpPr>
      <dsp:spPr>
        <a:xfrm>
          <a:off x="342902" y="2417560"/>
          <a:ext cx="2096512" cy="2096512"/>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Elementary effects analysis</a:t>
          </a:r>
        </a:p>
        <a:p>
          <a:pPr marL="114300" lvl="1" indent="-114300" algn="l" defTabSz="533400">
            <a:lnSpc>
              <a:spcPct val="90000"/>
            </a:lnSpc>
            <a:spcBef>
              <a:spcPct val="0"/>
            </a:spcBef>
            <a:spcAft>
              <a:spcPct val="15000"/>
            </a:spcAft>
            <a:buChar char="•"/>
          </a:pPr>
          <a:r>
            <a:rPr lang="en-US" sz="1200" kern="1200" dirty="0"/>
            <a:t>Performed on coarse grid ePTM</a:t>
          </a:r>
        </a:p>
        <a:p>
          <a:pPr marL="114300" lvl="1" indent="-114300" algn="l" defTabSz="533400">
            <a:lnSpc>
              <a:spcPct val="90000"/>
            </a:lnSpc>
            <a:spcBef>
              <a:spcPct val="0"/>
            </a:spcBef>
            <a:spcAft>
              <a:spcPct val="15000"/>
            </a:spcAft>
            <a:buChar char="•"/>
          </a:pPr>
          <a:r>
            <a:rPr lang="en-US" sz="1200" kern="1200" dirty="0"/>
            <a:t>Separation of survival and migration parameters is possible</a:t>
          </a:r>
        </a:p>
      </dsp:txBody>
      <dsp:txXfrm>
        <a:off x="404307" y="2478965"/>
        <a:ext cx="1973702" cy="1973702"/>
      </dsp:txXfrm>
    </dsp:sp>
    <dsp:sp modelId="{D2117D55-AF9C-41D7-ABF1-6A18607BBDD8}">
      <dsp:nvSpPr>
        <dsp:cNvPr id="0" name=""/>
        <dsp:cNvSpPr/>
      </dsp:nvSpPr>
      <dsp:spPr>
        <a:xfrm>
          <a:off x="2501956" y="1956027"/>
          <a:ext cx="403834" cy="503762"/>
        </a:xfrm>
        <a:prstGeom prst="rightArrow">
          <a:avLst>
            <a:gd name="adj1" fmla="val 60000"/>
            <a:gd name="adj2" fmla="val 50000"/>
          </a:avLst>
        </a:prstGeom>
        <a:solidFill>
          <a:schemeClr val="accent2">
            <a:shade val="9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501956" y="2056779"/>
        <a:ext cx="282684" cy="302258"/>
      </dsp:txXfrm>
    </dsp:sp>
    <dsp:sp modelId="{F7344FD5-BD3A-4EDC-B01E-C83927138325}">
      <dsp:nvSpPr>
        <dsp:cNvPr id="0" name=""/>
        <dsp:cNvSpPr/>
      </dsp:nvSpPr>
      <dsp:spPr>
        <a:xfrm>
          <a:off x="3251935" y="1159652"/>
          <a:ext cx="2096512" cy="2096512"/>
        </a:xfrm>
        <a:prstGeom prst="roundRect">
          <a:avLst>
            <a:gd name="adj" fmla="val 10000"/>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0608960-CB55-413F-B36D-0E39A13CFCB7}">
      <dsp:nvSpPr>
        <dsp:cNvPr id="0" name=""/>
        <dsp:cNvSpPr/>
      </dsp:nvSpPr>
      <dsp:spPr>
        <a:xfrm>
          <a:off x="3593227" y="2417560"/>
          <a:ext cx="2096512" cy="2096512"/>
        </a:xfrm>
        <a:prstGeom prst="roundRect">
          <a:avLst>
            <a:gd name="adj" fmla="val 10000"/>
          </a:avLst>
        </a:prstGeom>
        <a:gradFill rotWithShape="0">
          <a:gsLst>
            <a:gs pos="0">
              <a:schemeClr val="accent2">
                <a:shade val="80000"/>
                <a:hueOff val="-160472"/>
                <a:satOff val="3389"/>
                <a:lumOff val="9027"/>
                <a:alphaOff val="0"/>
                <a:satMod val="103000"/>
                <a:lumMod val="102000"/>
                <a:tint val="94000"/>
              </a:schemeClr>
            </a:gs>
            <a:gs pos="50000">
              <a:schemeClr val="accent2">
                <a:shade val="80000"/>
                <a:hueOff val="-160472"/>
                <a:satOff val="3389"/>
                <a:lumOff val="9027"/>
                <a:alphaOff val="0"/>
                <a:satMod val="110000"/>
                <a:lumMod val="100000"/>
                <a:shade val="100000"/>
              </a:schemeClr>
            </a:gs>
            <a:gs pos="100000">
              <a:schemeClr val="accent2">
                <a:shade val="80000"/>
                <a:hueOff val="-160472"/>
                <a:satOff val="3389"/>
                <a:lumOff val="902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Coarse search for optimal migration parameters</a:t>
          </a:r>
        </a:p>
        <a:p>
          <a:pPr marL="114300" lvl="1" indent="-114300" algn="l" defTabSz="533400">
            <a:lnSpc>
              <a:spcPct val="90000"/>
            </a:lnSpc>
            <a:spcBef>
              <a:spcPct val="0"/>
            </a:spcBef>
            <a:spcAft>
              <a:spcPct val="15000"/>
            </a:spcAft>
            <a:buChar char="•"/>
          </a:pPr>
          <a:r>
            <a:rPr lang="en-US" sz="1200" kern="1200" dirty="0"/>
            <a:t>Select design points</a:t>
          </a:r>
        </a:p>
        <a:p>
          <a:pPr marL="114300" lvl="1" indent="-114300" algn="l" defTabSz="533400">
            <a:lnSpc>
              <a:spcPct val="90000"/>
            </a:lnSpc>
            <a:spcBef>
              <a:spcPct val="0"/>
            </a:spcBef>
            <a:spcAft>
              <a:spcPct val="15000"/>
            </a:spcAft>
            <a:buChar char="•"/>
          </a:pPr>
          <a:r>
            <a:rPr lang="en-US" sz="1200" kern="1200" dirty="0"/>
            <a:t>Multiobjective optimization</a:t>
          </a:r>
        </a:p>
      </dsp:txBody>
      <dsp:txXfrm>
        <a:off x="3654632" y="2478965"/>
        <a:ext cx="1973702" cy="1973702"/>
      </dsp:txXfrm>
    </dsp:sp>
    <dsp:sp modelId="{69590D9D-9FAA-4665-8B85-D0EDF1DFDF93}">
      <dsp:nvSpPr>
        <dsp:cNvPr id="0" name=""/>
        <dsp:cNvSpPr/>
      </dsp:nvSpPr>
      <dsp:spPr>
        <a:xfrm>
          <a:off x="5752281" y="1956027"/>
          <a:ext cx="403834" cy="503762"/>
        </a:xfrm>
        <a:prstGeom prst="rightArrow">
          <a:avLst>
            <a:gd name="adj1" fmla="val 60000"/>
            <a:gd name="adj2" fmla="val 50000"/>
          </a:avLst>
        </a:prstGeom>
        <a:solidFill>
          <a:schemeClr val="accent2">
            <a:shade val="90000"/>
            <a:hueOff val="-240726"/>
            <a:satOff val="1208"/>
            <a:lumOff val="1213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752281" y="2056779"/>
        <a:ext cx="282684" cy="302258"/>
      </dsp:txXfrm>
    </dsp:sp>
    <dsp:sp modelId="{5033857F-C114-41E6-9E7E-E0C100C04216}">
      <dsp:nvSpPr>
        <dsp:cNvPr id="0" name=""/>
        <dsp:cNvSpPr/>
      </dsp:nvSpPr>
      <dsp:spPr>
        <a:xfrm>
          <a:off x="6502260" y="1159652"/>
          <a:ext cx="2096512" cy="2096512"/>
        </a:xfrm>
        <a:prstGeom prst="roundRect">
          <a:avLst>
            <a:gd name="adj" fmla="val 10000"/>
          </a:avLst>
        </a:prstGeom>
        <a:blipFill rotWithShape="1">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69BF9F28-CCE8-4615-A8A5-F87159A92E48}">
      <dsp:nvSpPr>
        <dsp:cNvPr id="0" name=""/>
        <dsp:cNvSpPr/>
      </dsp:nvSpPr>
      <dsp:spPr>
        <a:xfrm>
          <a:off x="6843552" y="2417560"/>
          <a:ext cx="2096512" cy="2096512"/>
        </a:xfrm>
        <a:prstGeom prst="roundRect">
          <a:avLst>
            <a:gd name="adj" fmla="val 10000"/>
          </a:avLst>
        </a:prstGeom>
        <a:gradFill rotWithShape="0">
          <a:gsLst>
            <a:gs pos="0">
              <a:schemeClr val="accent2">
                <a:shade val="80000"/>
                <a:hueOff val="-320943"/>
                <a:satOff val="6777"/>
                <a:lumOff val="18054"/>
                <a:alphaOff val="0"/>
                <a:satMod val="103000"/>
                <a:lumMod val="102000"/>
                <a:tint val="94000"/>
              </a:schemeClr>
            </a:gs>
            <a:gs pos="50000">
              <a:schemeClr val="accent2">
                <a:shade val="80000"/>
                <a:hueOff val="-320943"/>
                <a:satOff val="6777"/>
                <a:lumOff val="18054"/>
                <a:alphaOff val="0"/>
                <a:satMod val="110000"/>
                <a:lumMod val="100000"/>
                <a:shade val="100000"/>
              </a:schemeClr>
            </a:gs>
            <a:gs pos="100000">
              <a:schemeClr val="accent2">
                <a:shade val="80000"/>
                <a:hueOff val="-320943"/>
                <a:satOff val="6777"/>
                <a:lumOff val="1805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Refined search for optimal migration parameters</a:t>
          </a:r>
        </a:p>
        <a:p>
          <a:pPr marL="114300" lvl="1" indent="-114300" algn="l" defTabSz="533400">
            <a:lnSpc>
              <a:spcPct val="90000"/>
            </a:lnSpc>
            <a:spcBef>
              <a:spcPct val="0"/>
            </a:spcBef>
            <a:spcAft>
              <a:spcPct val="15000"/>
            </a:spcAft>
            <a:buChar char="•"/>
          </a:pPr>
          <a:r>
            <a:rPr lang="en-US" sz="1200" kern="1200" dirty="0"/>
            <a:t>Zoom into neighborhoods of top performing parameter sets</a:t>
          </a:r>
        </a:p>
        <a:p>
          <a:pPr marL="114300" lvl="1" indent="-114300" algn="l" defTabSz="533400">
            <a:lnSpc>
              <a:spcPct val="90000"/>
            </a:lnSpc>
            <a:spcBef>
              <a:spcPct val="0"/>
            </a:spcBef>
            <a:spcAft>
              <a:spcPct val="15000"/>
            </a:spcAft>
            <a:buChar char="•"/>
          </a:pPr>
          <a:r>
            <a:rPr lang="en-US" sz="1200" kern="1200" dirty="0"/>
            <a:t>Repeat multiobjective optimization</a:t>
          </a:r>
        </a:p>
      </dsp:txBody>
      <dsp:txXfrm>
        <a:off x="6904957" y="2478965"/>
        <a:ext cx="1973702" cy="1973702"/>
      </dsp:txXfrm>
    </dsp:sp>
    <dsp:sp modelId="{5C83D100-0E29-4B53-BF42-CD31C4D676B5}">
      <dsp:nvSpPr>
        <dsp:cNvPr id="0" name=""/>
        <dsp:cNvSpPr/>
      </dsp:nvSpPr>
      <dsp:spPr>
        <a:xfrm>
          <a:off x="9002606" y="1956027"/>
          <a:ext cx="403834" cy="503762"/>
        </a:xfrm>
        <a:prstGeom prst="rightArrow">
          <a:avLst>
            <a:gd name="adj1" fmla="val 60000"/>
            <a:gd name="adj2" fmla="val 50000"/>
          </a:avLst>
        </a:prstGeom>
        <a:solidFill>
          <a:schemeClr val="accent2">
            <a:shade val="90000"/>
            <a:hueOff val="-481452"/>
            <a:satOff val="2416"/>
            <a:lumOff val="24259"/>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002606" y="2056779"/>
        <a:ext cx="282684" cy="302258"/>
      </dsp:txXfrm>
    </dsp:sp>
    <dsp:sp modelId="{CEEB10E0-0BF7-43E0-B965-9F6FCC161810}">
      <dsp:nvSpPr>
        <dsp:cNvPr id="0" name=""/>
        <dsp:cNvSpPr/>
      </dsp:nvSpPr>
      <dsp:spPr>
        <a:xfrm>
          <a:off x="9752585" y="1159652"/>
          <a:ext cx="2096512" cy="2096512"/>
        </a:xfrm>
        <a:prstGeom prst="roundRect">
          <a:avLst>
            <a:gd name="adj" fmla="val 10000"/>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F49435A-5B60-4B2B-8451-4607CA6DF565}">
      <dsp:nvSpPr>
        <dsp:cNvPr id="0" name=""/>
        <dsp:cNvSpPr/>
      </dsp:nvSpPr>
      <dsp:spPr>
        <a:xfrm>
          <a:off x="10093877" y="2417560"/>
          <a:ext cx="2096512" cy="2096512"/>
        </a:xfrm>
        <a:prstGeom prst="roundRect">
          <a:avLst>
            <a:gd name="adj" fmla="val 10000"/>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Search for optimal survival parameters</a:t>
          </a:r>
        </a:p>
        <a:p>
          <a:pPr marL="114300" lvl="1" indent="-114300" algn="l" defTabSz="533400">
            <a:lnSpc>
              <a:spcPct val="90000"/>
            </a:lnSpc>
            <a:spcBef>
              <a:spcPct val="0"/>
            </a:spcBef>
            <a:spcAft>
              <a:spcPct val="15000"/>
            </a:spcAft>
            <a:buChar char="•"/>
          </a:pPr>
          <a:r>
            <a:rPr lang="en-US" sz="1200" kern="1200" dirty="0"/>
            <a:t>Hold migration parameters at optimal values</a:t>
          </a:r>
        </a:p>
        <a:p>
          <a:pPr marL="114300" lvl="1" indent="-114300" algn="l" defTabSz="533400">
            <a:lnSpc>
              <a:spcPct val="90000"/>
            </a:lnSpc>
            <a:spcBef>
              <a:spcPct val="0"/>
            </a:spcBef>
            <a:spcAft>
              <a:spcPct val="15000"/>
            </a:spcAft>
            <a:buChar char="•"/>
          </a:pPr>
          <a:r>
            <a:rPr lang="en-US" sz="1200" kern="1200" dirty="0"/>
            <a:t>Grid search optimization</a:t>
          </a:r>
        </a:p>
      </dsp:txBody>
      <dsp:txXfrm>
        <a:off x="10155282" y="2478965"/>
        <a:ext cx="1973702" cy="1973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4E8F4-3E64-40BF-8456-B71E51D4E8E0}">
      <dsp:nvSpPr>
        <dsp:cNvPr id="0" name=""/>
        <dsp:cNvSpPr/>
      </dsp:nvSpPr>
      <dsp:spPr>
        <a:xfrm>
          <a:off x="1610" y="1159652"/>
          <a:ext cx="2096512" cy="2096512"/>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9E35F4B-D851-42AE-A806-9D5B968EF7A0}">
      <dsp:nvSpPr>
        <dsp:cNvPr id="0" name=""/>
        <dsp:cNvSpPr/>
      </dsp:nvSpPr>
      <dsp:spPr>
        <a:xfrm>
          <a:off x="342902" y="2417560"/>
          <a:ext cx="2096512" cy="2096512"/>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Elementary effects analysis</a:t>
          </a:r>
        </a:p>
        <a:p>
          <a:pPr marL="114300" lvl="1" indent="-114300" algn="l" defTabSz="533400">
            <a:lnSpc>
              <a:spcPct val="90000"/>
            </a:lnSpc>
            <a:spcBef>
              <a:spcPct val="0"/>
            </a:spcBef>
            <a:spcAft>
              <a:spcPct val="15000"/>
            </a:spcAft>
            <a:buChar char="•"/>
          </a:pPr>
          <a:r>
            <a:rPr lang="en-US" sz="1200" kern="1200" dirty="0"/>
            <a:t>Performed on coarse grid ePTM</a:t>
          </a:r>
        </a:p>
        <a:p>
          <a:pPr marL="114300" lvl="1" indent="-114300" algn="l" defTabSz="533400">
            <a:lnSpc>
              <a:spcPct val="90000"/>
            </a:lnSpc>
            <a:spcBef>
              <a:spcPct val="0"/>
            </a:spcBef>
            <a:spcAft>
              <a:spcPct val="15000"/>
            </a:spcAft>
            <a:buChar char="•"/>
          </a:pPr>
          <a:r>
            <a:rPr lang="en-US" sz="1200" kern="1200" dirty="0"/>
            <a:t>Separation of survival and migration parameters is possible</a:t>
          </a:r>
        </a:p>
      </dsp:txBody>
      <dsp:txXfrm>
        <a:off x="404307" y="2478965"/>
        <a:ext cx="1973702" cy="1973702"/>
      </dsp:txXfrm>
    </dsp:sp>
    <dsp:sp modelId="{D2117D55-AF9C-41D7-ABF1-6A18607BBDD8}">
      <dsp:nvSpPr>
        <dsp:cNvPr id="0" name=""/>
        <dsp:cNvSpPr/>
      </dsp:nvSpPr>
      <dsp:spPr>
        <a:xfrm>
          <a:off x="2501956" y="1956027"/>
          <a:ext cx="403834" cy="503762"/>
        </a:xfrm>
        <a:prstGeom prst="rightArrow">
          <a:avLst>
            <a:gd name="adj1" fmla="val 60000"/>
            <a:gd name="adj2" fmla="val 50000"/>
          </a:avLst>
        </a:prstGeom>
        <a:solidFill>
          <a:schemeClr val="accent2">
            <a:shade val="9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501956" y="2056779"/>
        <a:ext cx="282684" cy="302258"/>
      </dsp:txXfrm>
    </dsp:sp>
    <dsp:sp modelId="{F7344FD5-BD3A-4EDC-B01E-C83927138325}">
      <dsp:nvSpPr>
        <dsp:cNvPr id="0" name=""/>
        <dsp:cNvSpPr/>
      </dsp:nvSpPr>
      <dsp:spPr>
        <a:xfrm>
          <a:off x="3251935" y="1159652"/>
          <a:ext cx="2096512" cy="2096512"/>
        </a:xfrm>
        <a:prstGeom prst="roundRect">
          <a:avLst>
            <a:gd name="adj" fmla="val 10000"/>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0608960-CB55-413F-B36D-0E39A13CFCB7}">
      <dsp:nvSpPr>
        <dsp:cNvPr id="0" name=""/>
        <dsp:cNvSpPr/>
      </dsp:nvSpPr>
      <dsp:spPr>
        <a:xfrm>
          <a:off x="3593227" y="2417560"/>
          <a:ext cx="2096512" cy="2096512"/>
        </a:xfrm>
        <a:prstGeom prst="roundRect">
          <a:avLst>
            <a:gd name="adj" fmla="val 10000"/>
          </a:avLst>
        </a:prstGeom>
        <a:gradFill rotWithShape="0">
          <a:gsLst>
            <a:gs pos="0">
              <a:schemeClr val="accent2">
                <a:shade val="80000"/>
                <a:hueOff val="-160472"/>
                <a:satOff val="3389"/>
                <a:lumOff val="9027"/>
                <a:alphaOff val="0"/>
                <a:satMod val="103000"/>
                <a:lumMod val="102000"/>
                <a:tint val="94000"/>
              </a:schemeClr>
            </a:gs>
            <a:gs pos="50000">
              <a:schemeClr val="accent2">
                <a:shade val="80000"/>
                <a:hueOff val="-160472"/>
                <a:satOff val="3389"/>
                <a:lumOff val="9027"/>
                <a:alphaOff val="0"/>
                <a:satMod val="110000"/>
                <a:lumMod val="100000"/>
                <a:shade val="100000"/>
              </a:schemeClr>
            </a:gs>
            <a:gs pos="100000">
              <a:schemeClr val="accent2">
                <a:shade val="80000"/>
                <a:hueOff val="-160472"/>
                <a:satOff val="3389"/>
                <a:lumOff val="902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Coarse search for optimal migration parameters</a:t>
          </a:r>
        </a:p>
        <a:p>
          <a:pPr marL="114300" lvl="1" indent="-114300" algn="l" defTabSz="533400">
            <a:lnSpc>
              <a:spcPct val="90000"/>
            </a:lnSpc>
            <a:spcBef>
              <a:spcPct val="0"/>
            </a:spcBef>
            <a:spcAft>
              <a:spcPct val="15000"/>
            </a:spcAft>
            <a:buChar char="•"/>
          </a:pPr>
          <a:r>
            <a:rPr lang="en-US" sz="1200" kern="1200" dirty="0"/>
            <a:t>Select design points</a:t>
          </a:r>
        </a:p>
        <a:p>
          <a:pPr marL="114300" lvl="1" indent="-114300" algn="l" defTabSz="533400">
            <a:lnSpc>
              <a:spcPct val="90000"/>
            </a:lnSpc>
            <a:spcBef>
              <a:spcPct val="0"/>
            </a:spcBef>
            <a:spcAft>
              <a:spcPct val="15000"/>
            </a:spcAft>
            <a:buChar char="•"/>
          </a:pPr>
          <a:r>
            <a:rPr lang="en-US" sz="1200" kern="1200" dirty="0"/>
            <a:t>Multiobjective optimization</a:t>
          </a:r>
        </a:p>
      </dsp:txBody>
      <dsp:txXfrm>
        <a:off x="3654632" y="2478965"/>
        <a:ext cx="1973702" cy="1973702"/>
      </dsp:txXfrm>
    </dsp:sp>
    <dsp:sp modelId="{69590D9D-9FAA-4665-8B85-D0EDF1DFDF93}">
      <dsp:nvSpPr>
        <dsp:cNvPr id="0" name=""/>
        <dsp:cNvSpPr/>
      </dsp:nvSpPr>
      <dsp:spPr>
        <a:xfrm>
          <a:off x="5752281" y="1956027"/>
          <a:ext cx="403834" cy="503762"/>
        </a:xfrm>
        <a:prstGeom prst="rightArrow">
          <a:avLst>
            <a:gd name="adj1" fmla="val 60000"/>
            <a:gd name="adj2" fmla="val 50000"/>
          </a:avLst>
        </a:prstGeom>
        <a:solidFill>
          <a:schemeClr val="accent2">
            <a:shade val="90000"/>
            <a:hueOff val="-240726"/>
            <a:satOff val="1208"/>
            <a:lumOff val="1213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752281" y="2056779"/>
        <a:ext cx="282684" cy="302258"/>
      </dsp:txXfrm>
    </dsp:sp>
    <dsp:sp modelId="{5033857F-C114-41E6-9E7E-E0C100C04216}">
      <dsp:nvSpPr>
        <dsp:cNvPr id="0" name=""/>
        <dsp:cNvSpPr/>
      </dsp:nvSpPr>
      <dsp:spPr>
        <a:xfrm>
          <a:off x="6502260" y="1159652"/>
          <a:ext cx="2096512" cy="2096512"/>
        </a:xfrm>
        <a:prstGeom prst="roundRect">
          <a:avLst>
            <a:gd name="adj" fmla="val 10000"/>
          </a:avLst>
        </a:prstGeom>
        <a:blipFill rotWithShape="1">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69BF9F28-CCE8-4615-A8A5-F87159A92E48}">
      <dsp:nvSpPr>
        <dsp:cNvPr id="0" name=""/>
        <dsp:cNvSpPr/>
      </dsp:nvSpPr>
      <dsp:spPr>
        <a:xfrm>
          <a:off x="6843552" y="2417560"/>
          <a:ext cx="2096512" cy="2096512"/>
        </a:xfrm>
        <a:prstGeom prst="roundRect">
          <a:avLst>
            <a:gd name="adj" fmla="val 10000"/>
          </a:avLst>
        </a:prstGeom>
        <a:gradFill rotWithShape="0">
          <a:gsLst>
            <a:gs pos="0">
              <a:schemeClr val="accent2">
                <a:shade val="80000"/>
                <a:hueOff val="-320943"/>
                <a:satOff val="6777"/>
                <a:lumOff val="18054"/>
                <a:alphaOff val="0"/>
                <a:satMod val="103000"/>
                <a:lumMod val="102000"/>
                <a:tint val="94000"/>
              </a:schemeClr>
            </a:gs>
            <a:gs pos="50000">
              <a:schemeClr val="accent2">
                <a:shade val="80000"/>
                <a:hueOff val="-320943"/>
                <a:satOff val="6777"/>
                <a:lumOff val="18054"/>
                <a:alphaOff val="0"/>
                <a:satMod val="110000"/>
                <a:lumMod val="100000"/>
                <a:shade val="100000"/>
              </a:schemeClr>
            </a:gs>
            <a:gs pos="100000">
              <a:schemeClr val="accent2">
                <a:shade val="80000"/>
                <a:hueOff val="-320943"/>
                <a:satOff val="6777"/>
                <a:lumOff val="1805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Refined search for optimal migration parameters</a:t>
          </a:r>
        </a:p>
        <a:p>
          <a:pPr marL="114300" lvl="1" indent="-114300" algn="l" defTabSz="533400">
            <a:lnSpc>
              <a:spcPct val="90000"/>
            </a:lnSpc>
            <a:spcBef>
              <a:spcPct val="0"/>
            </a:spcBef>
            <a:spcAft>
              <a:spcPct val="15000"/>
            </a:spcAft>
            <a:buChar char="•"/>
          </a:pPr>
          <a:r>
            <a:rPr lang="en-US" sz="1200" kern="1200" dirty="0"/>
            <a:t>Zoom into neighborhoods of top performing parameter sets</a:t>
          </a:r>
        </a:p>
        <a:p>
          <a:pPr marL="114300" lvl="1" indent="-114300" algn="l" defTabSz="533400">
            <a:lnSpc>
              <a:spcPct val="90000"/>
            </a:lnSpc>
            <a:spcBef>
              <a:spcPct val="0"/>
            </a:spcBef>
            <a:spcAft>
              <a:spcPct val="15000"/>
            </a:spcAft>
            <a:buChar char="•"/>
          </a:pPr>
          <a:r>
            <a:rPr lang="en-US" sz="1200" kern="1200" dirty="0"/>
            <a:t>Repeat multiobjective optimization</a:t>
          </a:r>
        </a:p>
      </dsp:txBody>
      <dsp:txXfrm>
        <a:off x="6904957" y="2478965"/>
        <a:ext cx="1973702" cy="1973702"/>
      </dsp:txXfrm>
    </dsp:sp>
    <dsp:sp modelId="{5C83D100-0E29-4B53-BF42-CD31C4D676B5}">
      <dsp:nvSpPr>
        <dsp:cNvPr id="0" name=""/>
        <dsp:cNvSpPr/>
      </dsp:nvSpPr>
      <dsp:spPr>
        <a:xfrm>
          <a:off x="9002606" y="1956027"/>
          <a:ext cx="403834" cy="503762"/>
        </a:xfrm>
        <a:prstGeom prst="rightArrow">
          <a:avLst>
            <a:gd name="adj1" fmla="val 60000"/>
            <a:gd name="adj2" fmla="val 50000"/>
          </a:avLst>
        </a:prstGeom>
        <a:solidFill>
          <a:schemeClr val="accent2">
            <a:shade val="90000"/>
            <a:hueOff val="-481452"/>
            <a:satOff val="2416"/>
            <a:lumOff val="24259"/>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002606" y="2056779"/>
        <a:ext cx="282684" cy="302258"/>
      </dsp:txXfrm>
    </dsp:sp>
    <dsp:sp modelId="{CEEB10E0-0BF7-43E0-B965-9F6FCC161810}">
      <dsp:nvSpPr>
        <dsp:cNvPr id="0" name=""/>
        <dsp:cNvSpPr/>
      </dsp:nvSpPr>
      <dsp:spPr>
        <a:xfrm>
          <a:off x="9752585" y="1159652"/>
          <a:ext cx="2096512" cy="2096512"/>
        </a:xfrm>
        <a:prstGeom prst="roundRect">
          <a:avLst>
            <a:gd name="adj" fmla="val 10000"/>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F49435A-5B60-4B2B-8451-4607CA6DF565}">
      <dsp:nvSpPr>
        <dsp:cNvPr id="0" name=""/>
        <dsp:cNvSpPr/>
      </dsp:nvSpPr>
      <dsp:spPr>
        <a:xfrm>
          <a:off x="10093877" y="2417560"/>
          <a:ext cx="2096512" cy="2096512"/>
        </a:xfrm>
        <a:prstGeom prst="roundRect">
          <a:avLst>
            <a:gd name="adj" fmla="val 10000"/>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Search for optimal survival parameters</a:t>
          </a:r>
        </a:p>
        <a:p>
          <a:pPr marL="114300" lvl="1" indent="-114300" algn="l" defTabSz="533400">
            <a:lnSpc>
              <a:spcPct val="90000"/>
            </a:lnSpc>
            <a:spcBef>
              <a:spcPct val="0"/>
            </a:spcBef>
            <a:spcAft>
              <a:spcPct val="15000"/>
            </a:spcAft>
            <a:buChar char="•"/>
          </a:pPr>
          <a:r>
            <a:rPr lang="en-US" sz="1200" kern="1200" dirty="0"/>
            <a:t>Hold migration parameters at optimal values</a:t>
          </a:r>
        </a:p>
        <a:p>
          <a:pPr marL="114300" lvl="1" indent="-114300" algn="l" defTabSz="533400">
            <a:lnSpc>
              <a:spcPct val="90000"/>
            </a:lnSpc>
            <a:spcBef>
              <a:spcPct val="0"/>
            </a:spcBef>
            <a:spcAft>
              <a:spcPct val="15000"/>
            </a:spcAft>
            <a:buChar char="•"/>
          </a:pPr>
          <a:r>
            <a:rPr lang="en-US" sz="1200" kern="1200" dirty="0"/>
            <a:t>Grid search optimization</a:t>
          </a:r>
        </a:p>
      </dsp:txBody>
      <dsp:txXfrm>
        <a:off x="10155282" y="2478965"/>
        <a:ext cx="1973702" cy="19737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4E8F4-3E64-40BF-8456-B71E51D4E8E0}">
      <dsp:nvSpPr>
        <dsp:cNvPr id="0" name=""/>
        <dsp:cNvSpPr/>
      </dsp:nvSpPr>
      <dsp:spPr>
        <a:xfrm>
          <a:off x="1610" y="1159652"/>
          <a:ext cx="2096512" cy="2096512"/>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9E35F4B-D851-42AE-A806-9D5B968EF7A0}">
      <dsp:nvSpPr>
        <dsp:cNvPr id="0" name=""/>
        <dsp:cNvSpPr/>
      </dsp:nvSpPr>
      <dsp:spPr>
        <a:xfrm>
          <a:off x="342902" y="2417560"/>
          <a:ext cx="2096512" cy="2096512"/>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Elementary effects analysis</a:t>
          </a:r>
        </a:p>
        <a:p>
          <a:pPr marL="114300" lvl="1" indent="-114300" algn="l" defTabSz="533400">
            <a:lnSpc>
              <a:spcPct val="90000"/>
            </a:lnSpc>
            <a:spcBef>
              <a:spcPct val="0"/>
            </a:spcBef>
            <a:spcAft>
              <a:spcPct val="15000"/>
            </a:spcAft>
            <a:buChar char="•"/>
          </a:pPr>
          <a:r>
            <a:rPr lang="en-US" sz="1200" kern="1200" dirty="0"/>
            <a:t>Performed on coarse grid ePTM</a:t>
          </a:r>
        </a:p>
        <a:p>
          <a:pPr marL="114300" lvl="1" indent="-114300" algn="l" defTabSz="533400">
            <a:lnSpc>
              <a:spcPct val="90000"/>
            </a:lnSpc>
            <a:spcBef>
              <a:spcPct val="0"/>
            </a:spcBef>
            <a:spcAft>
              <a:spcPct val="15000"/>
            </a:spcAft>
            <a:buChar char="•"/>
          </a:pPr>
          <a:r>
            <a:rPr lang="en-US" sz="1200" kern="1200" dirty="0"/>
            <a:t>Separation of survival and migration parameters is possible</a:t>
          </a:r>
        </a:p>
      </dsp:txBody>
      <dsp:txXfrm>
        <a:off x="404307" y="2478965"/>
        <a:ext cx="1973702" cy="1973702"/>
      </dsp:txXfrm>
    </dsp:sp>
    <dsp:sp modelId="{D2117D55-AF9C-41D7-ABF1-6A18607BBDD8}">
      <dsp:nvSpPr>
        <dsp:cNvPr id="0" name=""/>
        <dsp:cNvSpPr/>
      </dsp:nvSpPr>
      <dsp:spPr>
        <a:xfrm>
          <a:off x="2501956" y="1956027"/>
          <a:ext cx="403834" cy="503762"/>
        </a:xfrm>
        <a:prstGeom prst="rightArrow">
          <a:avLst>
            <a:gd name="adj1" fmla="val 60000"/>
            <a:gd name="adj2" fmla="val 50000"/>
          </a:avLst>
        </a:prstGeom>
        <a:solidFill>
          <a:schemeClr val="accent2">
            <a:shade val="9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501956" y="2056779"/>
        <a:ext cx="282684" cy="302258"/>
      </dsp:txXfrm>
    </dsp:sp>
    <dsp:sp modelId="{F7344FD5-BD3A-4EDC-B01E-C83927138325}">
      <dsp:nvSpPr>
        <dsp:cNvPr id="0" name=""/>
        <dsp:cNvSpPr/>
      </dsp:nvSpPr>
      <dsp:spPr>
        <a:xfrm>
          <a:off x="3251935" y="1159652"/>
          <a:ext cx="2096512" cy="2096512"/>
        </a:xfrm>
        <a:prstGeom prst="roundRect">
          <a:avLst>
            <a:gd name="adj" fmla="val 10000"/>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0608960-CB55-413F-B36D-0E39A13CFCB7}">
      <dsp:nvSpPr>
        <dsp:cNvPr id="0" name=""/>
        <dsp:cNvSpPr/>
      </dsp:nvSpPr>
      <dsp:spPr>
        <a:xfrm>
          <a:off x="3593227" y="2417560"/>
          <a:ext cx="2096512" cy="2096512"/>
        </a:xfrm>
        <a:prstGeom prst="roundRect">
          <a:avLst>
            <a:gd name="adj" fmla="val 10000"/>
          </a:avLst>
        </a:prstGeom>
        <a:gradFill rotWithShape="0">
          <a:gsLst>
            <a:gs pos="0">
              <a:schemeClr val="accent2">
                <a:shade val="80000"/>
                <a:hueOff val="-160472"/>
                <a:satOff val="3389"/>
                <a:lumOff val="9027"/>
                <a:alphaOff val="0"/>
                <a:satMod val="103000"/>
                <a:lumMod val="102000"/>
                <a:tint val="94000"/>
              </a:schemeClr>
            </a:gs>
            <a:gs pos="50000">
              <a:schemeClr val="accent2">
                <a:shade val="80000"/>
                <a:hueOff val="-160472"/>
                <a:satOff val="3389"/>
                <a:lumOff val="9027"/>
                <a:alphaOff val="0"/>
                <a:satMod val="110000"/>
                <a:lumMod val="100000"/>
                <a:shade val="100000"/>
              </a:schemeClr>
            </a:gs>
            <a:gs pos="100000">
              <a:schemeClr val="accent2">
                <a:shade val="80000"/>
                <a:hueOff val="-160472"/>
                <a:satOff val="3389"/>
                <a:lumOff val="902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Coarse search for optimal migration parameters</a:t>
          </a:r>
        </a:p>
        <a:p>
          <a:pPr marL="114300" lvl="1" indent="-114300" algn="l" defTabSz="533400">
            <a:lnSpc>
              <a:spcPct val="90000"/>
            </a:lnSpc>
            <a:spcBef>
              <a:spcPct val="0"/>
            </a:spcBef>
            <a:spcAft>
              <a:spcPct val="15000"/>
            </a:spcAft>
            <a:buChar char="•"/>
          </a:pPr>
          <a:r>
            <a:rPr lang="en-US" sz="1200" kern="1200" dirty="0"/>
            <a:t>Select design points</a:t>
          </a:r>
        </a:p>
        <a:p>
          <a:pPr marL="114300" lvl="1" indent="-114300" algn="l" defTabSz="533400">
            <a:lnSpc>
              <a:spcPct val="90000"/>
            </a:lnSpc>
            <a:spcBef>
              <a:spcPct val="0"/>
            </a:spcBef>
            <a:spcAft>
              <a:spcPct val="15000"/>
            </a:spcAft>
            <a:buChar char="•"/>
          </a:pPr>
          <a:r>
            <a:rPr lang="en-US" sz="1200" kern="1200" dirty="0"/>
            <a:t>Multiobjective optimization</a:t>
          </a:r>
        </a:p>
      </dsp:txBody>
      <dsp:txXfrm>
        <a:off x="3654632" y="2478965"/>
        <a:ext cx="1973702" cy="1973702"/>
      </dsp:txXfrm>
    </dsp:sp>
    <dsp:sp modelId="{69590D9D-9FAA-4665-8B85-D0EDF1DFDF93}">
      <dsp:nvSpPr>
        <dsp:cNvPr id="0" name=""/>
        <dsp:cNvSpPr/>
      </dsp:nvSpPr>
      <dsp:spPr>
        <a:xfrm>
          <a:off x="5752281" y="1956027"/>
          <a:ext cx="403834" cy="503762"/>
        </a:xfrm>
        <a:prstGeom prst="rightArrow">
          <a:avLst>
            <a:gd name="adj1" fmla="val 60000"/>
            <a:gd name="adj2" fmla="val 50000"/>
          </a:avLst>
        </a:prstGeom>
        <a:solidFill>
          <a:schemeClr val="accent2">
            <a:shade val="90000"/>
            <a:hueOff val="-240726"/>
            <a:satOff val="1208"/>
            <a:lumOff val="1213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752281" y="2056779"/>
        <a:ext cx="282684" cy="302258"/>
      </dsp:txXfrm>
    </dsp:sp>
    <dsp:sp modelId="{5033857F-C114-41E6-9E7E-E0C100C04216}">
      <dsp:nvSpPr>
        <dsp:cNvPr id="0" name=""/>
        <dsp:cNvSpPr/>
      </dsp:nvSpPr>
      <dsp:spPr>
        <a:xfrm>
          <a:off x="6502260" y="1159652"/>
          <a:ext cx="2096512" cy="2096512"/>
        </a:xfrm>
        <a:prstGeom prst="roundRect">
          <a:avLst>
            <a:gd name="adj" fmla="val 10000"/>
          </a:avLst>
        </a:prstGeom>
        <a:blipFill rotWithShape="1">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69BF9F28-CCE8-4615-A8A5-F87159A92E48}">
      <dsp:nvSpPr>
        <dsp:cNvPr id="0" name=""/>
        <dsp:cNvSpPr/>
      </dsp:nvSpPr>
      <dsp:spPr>
        <a:xfrm>
          <a:off x="6843552" y="2417560"/>
          <a:ext cx="2096512" cy="2096512"/>
        </a:xfrm>
        <a:prstGeom prst="roundRect">
          <a:avLst>
            <a:gd name="adj" fmla="val 10000"/>
          </a:avLst>
        </a:prstGeom>
        <a:gradFill rotWithShape="0">
          <a:gsLst>
            <a:gs pos="0">
              <a:schemeClr val="accent2">
                <a:shade val="80000"/>
                <a:hueOff val="-320943"/>
                <a:satOff val="6777"/>
                <a:lumOff val="18054"/>
                <a:alphaOff val="0"/>
                <a:satMod val="103000"/>
                <a:lumMod val="102000"/>
                <a:tint val="94000"/>
              </a:schemeClr>
            </a:gs>
            <a:gs pos="50000">
              <a:schemeClr val="accent2">
                <a:shade val="80000"/>
                <a:hueOff val="-320943"/>
                <a:satOff val="6777"/>
                <a:lumOff val="18054"/>
                <a:alphaOff val="0"/>
                <a:satMod val="110000"/>
                <a:lumMod val="100000"/>
                <a:shade val="100000"/>
              </a:schemeClr>
            </a:gs>
            <a:gs pos="100000">
              <a:schemeClr val="accent2">
                <a:shade val="80000"/>
                <a:hueOff val="-320943"/>
                <a:satOff val="6777"/>
                <a:lumOff val="1805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Refined search for optimal migration parameters</a:t>
          </a:r>
        </a:p>
        <a:p>
          <a:pPr marL="114300" lvl="1" indent="-114300" algn="l" defTabSz="533400">
            <a:lnSpc>
              <a:spcPct val="90000"/>
            </a:lnSpc>
            <a:spcBef>
              <a:spcPct val="0"/>
            </a:spcBef>
            <a:spcAft>
              <a:spcPct val="15000"/>
            </a:spcAft>
            <a:buChar char="•"/>
          </a:pPr>
          <a:r>
            <a:rPr lang="en-US" sz="1200" kern="1200" dirty="0"/>
            <a:t>Zoom into neighborhoods of top performing parameter sets</a:t>
          </a:r>
        </a:p>
        <a:p>
          <a:pPr marL="114300" lvl="1" indent="-114300" algn="l" defTabSz="533400">
            <a:lnSpc>
              <a:spcPct val="90000"/>
            </a:lnSpc>
            <a:spcBef>
              <a:spcPct val="0"/>
            </a:spcBef>
            <a:spcAft>
              <a:spcPct val="15000"/>
            </a:spcAft>
            <a:buChar char="•"/>
          </a:pPr>
          <a:r>
            <a:rPr lang="en-US" sz="1200" kern="1200" dirty="0"/>
            <a:t>Repeat multiobjective optimization</a:t>
          </a:r>
        </a:p>
      </dsp:txBody>
      <dsp:txXfrm>
        <a:off x="6904957" y="2478965"/>
        <a:ext cx="1973702" cy="1973702"/>
      </dsp:txXfrm>
    </dsp:sp>
    <dsp:sp modelId="{5C83D100-0E29-4B53-BF42-CD31C4D676B5}">
      <dsp:nvSpPr>
        <dsp:cNvPr id="0" name=""/>
        <dsp:cNvSpPr/>
      </dsp:nvSpPr>
      <dsp:spPr>
        <a:xfrm>
          <a:off x="9002606" y="1956027"/>
          <a:ext cx="403834" cy="503762"/>
        </a:xfrm>
        <a:prstGeom prst="rightArrow">
          <a:avLst>
            <a:gd name="adj1" fmla="val 60000"/>
            <a:gd name="adj2" fmla="val 50000"/>
          </a:avLst>
        </a:prstGeom>
        <a:solidFill>
          <a:schemeClr val="accent2">
            <a:shade val="90000"/>
            <a:hueOff val="-481452"/>
            <a:satOff val="2416"/>
            <a:lumOff val="24259"/>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002606" y="2056779"/>
        <a:ext cx="282684" cy="302258"/>
      </dsp:txXfrm>
    </dsp:sp>
    <dsp:sp modelId="{CEEB10E0-0BF7-43E0-B965-9F6FCC161810}">
      <dsp:nvSpPr>
        <dsp:cNvPr id="0" name=""/>
        <dsp:cNvSpPr/>
      </dsp:nvSpPr>
      <dsp:spPr>
        <a:xfrm>
          <a:off x="9752585" y="1159652"/>
          <a:ext cx="2096512" cy="2096512"/>
        </a:xfrm>
        <a:prstGeom prst="roundRect">
          <a:avLst>
            <a:gd name="adj" fmla="val 10000"/>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F49435A-5B60-4B2B-8451-4607CA6DF565}">
      <dsp:nvSpPr>
        <dsp:cNvPr id="0" name=""/>
        <dsp:cNvSpPr/>
      </dsp:nvSpPr>
      <dsp:spPr>
        <a:xfrm>
          <a:off x="10093877" y="2417560"/>
          <a:ext cx="2096512" cy="2096512"/>
        </a:xfrm>
        <a:prstGeom prst="roundRect">
          <a:avLst>
            <a:gd name="adj" fmla="val 10000"/>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Search for optimal survival parameters</a:t>
          </a:r>
        </a:p>
        <a:p>
          <a:pPr marL="114300" lvl="1" indent="-114300" algn="l" defTabSz="533400">
            <a:lnSpc>
              <a:spcPct val="90000"/>
            </a:lnSpc>
            <a:spcBef>
              <a:spcPct val="0"/>
            </a:spcBef>
            <a:spcAft>
              <a:spcPct val="15000"/>
            </a:spcAft>
            <a:buChar char="•"/>
          </a:pPr>
          <a:r>
            <a:rPr lang="en-US" sz="1200" kern="1200" dirty="0"/>
            <a:t>Hold migration parameters at optimal values</a:t>
          </a:r>
        </a:p>
        <a:p>
          <a:pPr marL="114300" lvl="1" indent="-114300" algn="l" defTabSz="533400">
            <a:lnSpc>
              <a:spcPct val="90000"/>
            </a:lnSpc>
            <a:spcBef>
              <a:spcPct val="0"/>
            </a:spcBef>
            <a:spcAft>
              <a:spcPct val="15000"/>
            </a:spcAft>
            <a:buChar char="•"/>
          </a:pPr>
          <a:r>
            <a:rPr lang="en-US" sz="1200" kern="1200" dirty="0"/>
            <a:t>Grid search optimization</a:t>
          </a:r>
        </a:p>
      </dsp:txBody>
      <dsp:txXfrm>
        <a:off x="10155282" y="2478965"/>
        <a:ext cx="1973702" cy="19737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4E8F4-3E64-40BF-8456-B71E51D4E8E0}">
      <dsp:nvSpPr>
        <dsp:cNvPr id="0" name=""/>
        <dsp:cNvSpPr/>
      </dsp:nvSpPr>
      <dsp:spPr>
        <a:xfrm>
          <a:off x="1610" y="1159652"/>
          <a:ext cx="2096512" cy="2096512"/>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9E35F4B-D851-42AE-A806-9D5B968EF7A0}">
      <dsp:nvSpPr>
        <dsp:cNvPr id="0" name=""/>
        <dsp:cNvSpPr/>
      </dsp:nvSpPr>
      <dsp:spPr>
        <a:xfrm>
          <a:off x="342902" y="2417560"/>
          <a:ext cx="2096512" cy="2096512"/>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Elementary effects analysis</a:t>
          </a:r>
        </a:p>
        <a:p>
          <a:pPr marL="114300" lvl="1" indent="-114300" algn="l" defTabSz="533400">
            <a:lnSpc>
              <a:spcPct val="90000"/>
            </a:lnSpc>
            <a:spcBef>
              <a:spcPct val="0"/>
            </a:spcBef>
            <a:spcAft>
              <a:spcPct val="15000"/>
            </a:spcAft>
            <a:buChar char="•"/>
          </a:pPr>
          <a:r>
            <a:rPr lang="en-US" sz="1200" kern="1200" dirty="0"/>
            <a:t>Performed on coarse grid ePTM</a:t>
          </a:r>
        </a:p>
        <a:p>
          <a:pPr marL="114300" lvl="1" indent="-114300" algn="l" defTabSz="533400">
            <a:lnSpc>
              <a:spcPct val="90000"/>
            </a:lnSpc>
            <a:spcBef>
              <a:spcPct val="0"/>
            </a:spcBef>
            <a:spcAft>
              <a:spcPct val="15000"/>
            </a:spcAft>
            <a:buChar char="•"/>
          </a:pPr>
          <a:r>
            <a:rPr lang="en-US" sz="1200" kern="1200" dirty="0"/>
            <a:t>Separation of survival and migration parameters is possible</a:t>
          </a:r>
        </a:p>
      </dsp:txBody>
      <dsp:txXfrm>
        <a:off x="404307" y="2478965"/>
        <a:ext cx="1973702" cy="1973702"/>
      </dsp:txXfrm>
    </dsp:sp>
    <dsp:sp modelId="{D2117D55-AF9C-41D7-ABF1-6A18607BBDD8}">
      <dsp:nvSpPr>
        <dsp:cNvPr id="0" name=""/>
        <dsp:cNvSpPr/>
      </dsp:nvSpPr>
      <dsp:spPr>
        <a:xfrm>
          <a:off x="2501956" y="1956027"/>
          <a:ext cx="403834" cy="503762"/>
        </a:xfrm>
        <a:prstGeom prst="rightArrow">
          <a:avLst>
            <a:gd name="adj1" fmla="val 60000"/>
            <a:gd name="adj2" fmla="val 50000"/>
          </a:avLst>
        </a:prstGeom>
        <a:solidFill>
          <a:schemeClr val="accent2">
            <a:shade val="9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501956" y="2056779"/>
        <a:ext cx="282684" cy="302258"/>
      </dsp:txXfrm>
    </dsp:sp>
    <dsp:sp modelId="{F7344FD5-BD3A-4EDC-B01E-C83927138325}">
      <dsp:nvSpPr>
        <dsp:cNvPr id="0" name=""/>
        <dsp:cNvSpPr/>
      </dsp:nvSpPr>
      <dsp:spPr>
        <a:xfrm>
          <a:off x="3251935" y="1159652"/>
          <a:ext cx="2096512" cy="2096512"/>
        </a:xfrm>
        <a:prstGeom prst="roundRect">
          <a:avLst>
            <a:gd name="adj" fmla="val 10000"/>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0608960-CB55-413F-B36D-0E39A13CFCB7}">
      <dsp:nvSpPr>
        <dsp:cNvPr id="0" name=""/>
        <dsp:cNvSpPr/>
      </dsp:nvSpPr>
      <dsp:spPr>
        <a:xfrm>
          <a:off x="3593227" y="2417560"/>
          <a:ext cx="2096512" cy="2096512"/>
        </a:xfrm>
        <a:prstGeom prst="roundRect">
          <a:avLst>
            <a:gd name="adj" fmla="val 10000"/>
          </a:avLst>
        </a:prstGeom>
        <a:gradFill rotWithShape="0">
          <a:gsLst>
            <a:gs pos="0">
              <a:schemeClr val="accent2">
                <a:shade val="80000"/>
                <a:hueOff val="-160472"/>
                <a:satOff val="3389"/>
                <a:lumOff val="9027"/>
                <a:alphaOff val="0"/>
                <a:satMod val="103000"/>
                <a:lumMod val="102000"/>
                <a:tint val="94000"/>
              </a:schemeClr>
            </a:gs>
            <a:gs pos="50000">
              <a:schemeClr val="accent2">
                <a:shade val="80000"/>
                <a:hueOff val="-160472"/>
                <a:satOff val="3389"/>
                <a:lumOff val="9027"/>
                <a:alphaOff val="0"/>
                <a:satMod val="110000"/>
                <a:lumMod val="100000"/>
                <a:shade val="100000"/>
              </a:schemeClr>
            </a:gs>
            <a:gs pos="100000">
              <a:schemeClr val="accent2">
                <a:shade val="80000"/>
                <a:hueOff val="-160472"/>
                <a:satOff val="3389"/>
                <a:lumOff val="902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Coarse search for optimal migration parameters</a:t>
          </a:r>
        </a:p>
        <a:p>
          <a:pPr marL="114300" lvl="1" indent="-114300" algn="l" defTabSz="533400">
            <a:lnSpc>
              <a:spcPct val="90000"/>
            </a:lnSpc>
            <a:spcBef>
              <a:spcPct val="0"/>
            </a:spcBef>
            <a:spcAft>
              <a:spcPct val="15000"/>
            </a:spcAft>
            <a:buChar char="•"/>
          </a:pPr>
          <a:r>
            <a:rPr lang="en-US" sz="1200" kern="1200" dirty="0"/>
            <a:t>Select design points</a:t>
          </a:r>
        </a:p>
        <a:p>
          <a:pPr marL="114300" lvl="1" indent="-114300" algn="l" defTabSz="533400">
            <a:lnSpc>
              <a:spcPct val="90000"/>
            </a:lnSpc>
            <a:spcBef>
              <a:spcPct val="0"/>
            </a:spcBef>
            <a:spcAft>
              <a:spcPct val="15000"/>
            </a:spcAft>
            <a:buChar char="•"/>
          </a:pPr>
          <a:r>
            <a:rPr lang="en-US" sz="1200" kern="1200" dirty="0"/>
            <a:t>Multiobjective optimization</a:t>
          </a:r>
        </a:p>
      </dsp:txBody>
      <dsp:txXfrm>
        <a:off x="3654632" y="2478965"/>
        <a:ext cx="1973702" cy="1973702"/>
      </dsp:txXfrm>
    </dsp:sp>
    <dsp:sp modelId="{69590D9D-9FAA-4665-8B85-D0EDF1DFDF93}">
      <dsp:nvSpPr>
        <dsp:cNvPr id="0" name=""/>
        <dsp:cNvSpPr/>
      </dsp:nvSpPr>
      <dsp:spPr>
        <a:xfrm>
          <a:off x="5752281" y="1956027"/>
          <a:ext cx="403834" cy="503762"/>
        </a:xfrm>
        <a:prstGeom prst="rightArrow">
          <a:avLst>
            <a:gd name="adj1" fmla="val 60000"/>
            <a:gd name="adj2" fmla="val 50000"/>
          </a:avLst>
        </a:prstGeom>
        <a:solidFill>
          <a:schemeClr val="accent2">
            <a:shade val="90000"/>
            <a:hueOff val="-240726"/>
            <a:satOff val="1208"/>
            <a:lumOff val="1213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752281" y="2056779"/>
        <a:ext cx="282684" cy="302258"/>
      </dsp:txXfrm>
    </dsp:sp>
    <dsp:sp modelId="{5033857F-C114-41E6-9E7E-E0C100C04216}">
      <dsp:nvSpPr>
        <dsp:cNvPr id="0" name=""/>
        <dsp:cNvSpPr/>
      </dsp:nvSpPr>
      <dsp:spPr>
        <a:xfrm>
          <a:off x="6502260" y="1159652"/>
          <a:ext cx="2096512" cy="2096512"/>
        </a:xfrm>
        <a:prstGeom prst="roundRect">
          <a:avLst>
            <a:gd name="adj" fmla="val 10000"/>
          </a:avLst>
        </a:prstGeom>
        <a:blipFill rotWithShape="1">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69BF9F28-CCE8-4615-A8A5-F87159A92E48}">
      <dsp:nvSpPr>
        <dsp:cNvPr id="0" name=""/>
        <dsp:cNvSpPr/>
      </dsp:nvSpPr>
      <dsp:spPr>
        <a:xfrm>
          <a:off x="6843552" y="2417560"/>
          <a:ext cx="2096512" cy="2096512"/>
        </a:xfrm>
        <a:prstGeom prst="roundRect">
          <a:avLst>
            <a:gd name="adj" fmla="val 10000"/>
          </a:avLst>
        </a:prstGeom>
        <a:gradFill rotWithShape="0">
          <a:gsLst>
            <a:gs pos="0">
              <a:schemeClr val="accent2">
                <a:shade val="80000"/>
                <a:hueOff val="-320943"/>
                <a:satOff val="6777"/>
                <a:lumOff val="18054"/>
                <a:alphaOff val="0"/>
                <a:satMod val="103000"/>
                <a:lumMod val="102000"/>
                <a:tint val="94000"/>
              </a:schemeClr>
            </a:gs>
            <a:gs pos="50000">
              <a:schemeClr val="accent2">
                <a:shade val="80000"/>
                <a:hueOff val="-320943"/>
                <a:satOff val="6777"/>
                <a:lumOff val="18054"/>
                <a:alphaOff val="0"/>
                <a:satMod val="110000"/>
                <a:lumMod val="100000"/>
                <a:shade val="100000"/>
              </a:schemeClr>
            </a:gs>
            <a:gs pos="100000">
              <a:schemeClr val="accent2">
                <a:shade val="80000"/>
                <a:hueOff val="-320943"/>
                <a:satOff val="6777"/>
                <a:lumOff val="1805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Refined search for optimal migration parameters</a:t>
          </a:r>
        </a:p>
        <a:p>
          <a:pPr marL="114300" lvl="1" indent="-114300" algn="l" defTabSz="533400">
            <a:lnSpc>
              <a:spcPct val="90000"/>
            </a:lnSpc>
            <a:spcBef>
              <a:spcPct val="0"/>
            </a:spcBef>
            <a:spcAft>
              <a:spcPct val="15000"/>
            </a:spcAft>
            <a:buChar char="•"/>
          </a:pPr>
          <a:r>
            <a:rPr lang="en-US" sz="1200" kern="1200" dirty="0"/>
            <a:t>Zoom into neighborhoods of top performing parameter sets</a:t>
          </a:r>
        </a:p>
        <a:p>
          <a:pPr marL="114300" lvl="1" indent="-114300" algn="l" defTabSz="533400">
            <a:lnSpc>
              <a:spcPct val="90000"/>
            </a:lnSpc>
            <a:spcBef>
              <a:spcPct val="0"/>
            </a:spcBef>
            <a:spcAft>
              <a:spcPct val="15000"/>
            </a:spcAft>
            <a:buChar char="•"/>
          </a:pPr>
          <a:r>
            <a:rPr lang="en-US" sz="1200" kern="1200" dirty="0"/>
            <a:t>Repeat multiobjective optimization</a:t>
          </a:r>
        </a:p>
      </dsp:txBody>
      <dsp:txXfrm>
        <a:off x="6904957" y="2478965"/>
        <a:ext cx="1973702" cy="1973702"/>
      </dsp:txXfrm>
    </dsp:sp>
    <dsp:sp modelId="{5C83D100-0E29-4B53-BF42-CD31C4D676B5}">
      <dsp:nvSpPr>
        <dsp:cNvPr id="0" name=""/>
        <dsp:cNvSpPr/>
      </dsp:nvSpPr>
      <dsp:spPr>
        <a:xfrm>
          <a:off x="9002606" y="1956027"/>
          <a:ext cx="403834" cy="503762"/>
        </a:xfrm>
        <a:prstGeom prst="rightArrow">
          <a:avLst>
            <a:gd name="adj1" fmla="val 60000"/>
            <a:gd name="adj2" fmla="val 50000"/>
          </a:avLst>
        </a:prstGeom>
        <a:solidFill>
          <a:schemeClr val="accent2">
            <a:shade val="90000"/>
            <a:hueOff val="-481452"/>
            <a:satOff val="2416"/>
            <a:lumOff val="24259"/>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002606" y="2056779"/>
        <a:ext cx="282684" cy="302258"/>
      </dsp:txXfrm>
    </dsp:sp>
    <dsp:sp modelId="{CEEB10E0-0BF7-43E0-B965-9F6FCC161810}">
      <dsp:nvSpPr>
        <dsp:cNvPr id="0" name=""/>
        <dsp:cNvSpPr/>
      </dsp:nvSpPr>
      <dsp:spPr>
        <a:xfrm>
          <a:off x="9752585" y="1159652"/>
          <a:ext cx="2096512" cy="2096512"/>
        </a:xfrm>
        <a:prstGeom prst="roundRect">
          <a:avLst>
            <a:gd name="adj" fmla="val 10000"/>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F49435A-5B60-4B2B-8451-4607CA6DF565}">
      <dsp:nvSpPr>
        <dsp:cNvPr id="0" name=""/>
        <dsp:cNvSpPr/>
      </dsp:nvSpPr>
      <dsp:spPr>
        <a:xfrm>
          <a:off x="10093877" y="2417560"/>
          <a:ext cx="2096512" cy="2096512"/>
        </a:xfrm>
        <a:prstGeom prst="roundRect">
          <a:avLst>
            <a:gd name="adj" fmla="val 10000"/>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Search for optimal survival parameters</a:t>
          </a:r>
        </a:p>
        <a:p>
          <a:pPr marL="114300" lvl="1" indent="-114300" algn="l" defTabSz="533400">
            <a:lnSpc>
              <a:spcPct val="90000"/>
            </a:lnSpc>
            <a:spcBef>
              <a:spcPct val="0"/>
            </a:spcBef>
            <a:spcAft>
              <a:spcPct val="15000"/>
            </a:spcAft>
            <a:buChar char="•"/>
          </a:pPr>
          <a:r>
            <a:rPr lang="en-US" sz="1200" kern="1200" dirty="0"/>
            <a:t>Hold migration parameters at optimal values</a:t>
          </a:r>
        </a:p>
        <a:p>
          <a:pPr marL="114300" lvl="1" indent="-114300" algn="l" defTabSz="533400">
            <a:lnSpc>
              <a:spcPct val="90000"/>
            </a:lnSpc>
            <a:spcBef>
              <a:spcPct val="0"/>
            </a:spcBef>
            <a:spcAft>
              <a:spcPct val="15000"/>
            </a:spcAft>
            <a:buChar char="•"/>
          </a:pPr>
          <a:r>
            <a:rPr lang="en-US" sz="1200" kern="1200" dirty="0"/>
            <a:t>Grid search optimization</a:t>
          </a:r>
        </a:p>
      </dsp:txBody>
      <dsp:txXfrm>
        <a:off x="10155282" y="2478965"/>
        <a:ext cx="1973702" cy="19737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4E8F4-3E64-40BF-8456-B71E51D4E8E0}">
      <dsp:nvSpPr>
        <dsp:cNvPr id="0" name=""/>
        <dsp:cNvSpPr/>
      </dsp:nvSpPr>
      <dsp:spPr>
        <a:xfrm>
          <a:off x="1610" y="1159652"/>
          <a:ext cx="2096512" cy="2096512"/>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2000" r="-32000"/>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9E35F4B-D851-42AE-A806-9D5B968EF7A0}">
      <dsp:nvSpPr>
        <dsp:cNvPr id="0" name=""/>
        <dsp:cNvSpPr/>
      </dsp:nvSpPr>
      <dsp:spPr>
        <a:xfrm>
          <a:off x="342902" y="2417560"/>
          <a:ext cx="2096512" cy="2096512"/>
        </a:xfrm>
        <a:prstGeom prst="roundRect">
          <a:avLst>
            <a:gd name="adj" fmla="val 10000"/>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Elementary effects analysis</a:t>
          </a:r>
        </a:p>
        <a:p>
          <a:pPr marL="114300" lvl="1" indent="-114300" algn="l" defTabSz="533400">
            <a:lnSpc>
              <a:spcPct val="90000"/>
            </a:lnSpc>
            <a:spcBef>
              <a:spcPct val="0"/>
            </a:spcBef>
            <a:spcAft>
              <a:spcPct val="15000"/>
            </a:spcAft>
            <a:buChar char="•"/>
          </a:pPr>
          <a:r>
            <a:rPr lang="en-US" sz="1200" kern="1200" dirty="0"/>
            <a:t>Performed on coarse grid ePTM</a:t>
          </a:r>
        </a:p>
        <a:p>
          <a:pPr marL="114300" lvl="1" indent="-114300" algn="l" defTabSz="533400">
            <a:lnSpc>
              <a:spcPct val="90000"/>
            </a:lnSpc>
            <a:spcBef>
              <a:spcPct val="0"/>
            </a:spcBef>
            <a:spcAft>
              <a:spcPct val="15000"/>
            </a:spcAft>
            <a:buChar char="•"/>
          </a:pPr>
          <a:r>
            <a:rPr lang="en-US" sz="1200" kern="1200" dirty="0"/>
            <a:t>Separation of survival and migration parameters is possible</a:t>
          </a:r>
        </a:p>
      </dsp:txBody>
      <dsp:txXfrm>
        <a:off x="404307" y="2478965"/>
        <a:ext cx="1973702" cy="1973702"/>
      </dsp:txXfrm>
    </dsp:sp>
    <dsp:sp modelId="{D2117D55-AF9C-41D7-ABF1-6A18607BBDD8}">
      <dsp:nvSpPr>
        <dsp:cNvPr id="0" name=""/>
        <dsp:cNvSpPr/>
      </dsp:nvSpPr>
      <dsp:spPr>
        <a:xfrm>
          <a:off x="2501956" y="1956027"/>
          <a:ext cx="403834" cy="503762"/>
        </a:xfrm>
        <a:prstGeom prst="rightArrow">
          <a:avLst>
            <a:gd name="adj1" fmla="val 60000"/>
            <a:gd name="adj2" fmla="val 50000"/>
          </a:avLst>
        </a:prstGeom>
        <a:solidFill>
          <a:schemeClr val="accent2">
            <a:shade val="9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501956" y="2056779"/>
        <a:ext cx="282684" cy="302258"/>
      </dsp:txXfrm>
    </dsp:sp>
    <dsp:sp modelId="{F7344FD5-BD3A-4EDC-B01E-C83927138325}">
      <dsp:nvSpPr>
        <dsp:cNvPr id="0" name=""/>
        <dsp:cNvSpPr/>
      </dsp:nvSpPr>
      <dsp:spPr>
        <a:xfrm>
          <a:off x="3251935" y="1159652"/>
          <a:ext cx="2096512" cy="2096512"/>
        </a:xfrm>
        <a:prstGeom prst="roundRect">
          <a:avLst>
            <a:gd name="adj" fmla="val 10000"/>
          </a:avLst>
        </a:prstGeom>
        <a:blipFill rotWithShape="1">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0608960-CB55-413F-B36D-0E39A13CFCB7}">
      <dsp:nvSpPr>
        <dsp:cNvPr id="0" name=""/>
        <dsp:cNvSpPr/>
      </dsp:nvSpPr>
      <dsp:spPr>
        <a:xfrm>
          <a:off x="3593227" y="2417560"/>
          <a:ext cx="2096512" cy="2096512"/>
        </a:xfrm>
        <a:prstGeom prst="roundRect">
          <a:avLst>
            <a:gd name="adj" fmla="val 10000"/>
          </a:avLst>
        </a:prstGeom>
        <a:gradFill rotWithShape="0">
          <a:gsLst>
            <a:gs pos="0">
              <a:schemeClr val="accent2">
                <a:shade val="80000"/>
                <a:hueOff val="-160472"/>
                <a:satOff val="3389"/>
                <a:lumOff val="9027"/>
                <a:alphaOff val="0"/>
                <a:satMod val="103000"/>
                <a:lumMod val="102000"/>
                <a:tint val="94000"/>
              </a:schemeClr>
            </a:gs>
            <a:gs pos="50000">
              <a:schemeClr val="accent2">
                <a:shade val="80000"/>
                <a:hueOff val="-160472"/>
                <a:satOff val="3389"/>
                <a:lumOff val="9027"/>
                <a:alphaOff val="0"/>
                <a:satMod val="110000"/>
                <a:lumMod val="100000"/>
                <a:shade val="100000"/>
              </a:schemeClr>
            </a:gs>
            <a:gs pos="100000">
              <a:schemeClr val="accent2">
                <a:shade val="80000"/>
                <a:hueOff val="-160472"/>
                <a:satOff val="3389"/>
                <a:lumOff val="902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Coarse search for optimal migration parameters</a:t>
          </a:r>
        </a:p>
        <a:p>
          <a:pPr marL="114300" lvl="1" indent="-114300" algn="l" defTabSz="533400">
            <a:lnSpc>
              <a:spcPct val="90000"/>
            </a:lnSpc>
            <a:spcBef>
              <a:spcPct val="0"/>
            </a:spcBef>
            <a:spcAft>
              <a:spcPct val="15000"/>
            </a:spcAft>
            <a:buChar char="•"/>
          </a:pPr>
          <a:r>
            <a:rPr lang="en-US" sz="1200" kern="1200" dirty="0"/>
            <a:t>Select design points</a:t>
          </a:r>
        </a:p>
        <a:p>
          <a:pPr marL="114300" lvl="1" indent="-114300" algn="l" defTabSz="533400">
            <a:lnSpc>
              <a:spcPct val="90000"/>
            </a:lnSpc>
            <a:spcBef>
              <a:spcPct val="0"/>
            </a:spcBef>
            <a:spcAft>
              <a:spcPct val="15000"/>
            </a:spcAft>
            <a:buChar char="•"/>
          </a:pPr>
          <a:r>
            <a:rPr lang="en-US" sz="1200" kern="1200" dirty="0"/>
            <a:t>Multiobjective optimization</a:t>
          </a:r>
        </a:p>
      </dsp:txBody>
      <dsp:txXfrm>
        <a:off x="3654632" y="2478965"/>
        <a:ext cx="1973702" cy="1973702"/>
      </dsp:txXfrm>
    </dsp:sp>
    <dsp:sp modelId="{69590D9D-9FAA-4665-8B85-D0EDF1DFDF93}">
      <dsp:nvSpPr>
        <dsp:cNvPr id="0" name=""/>
        <dsp:cNvSpPr/>
      </dsp:nvSpPr>
      <dsp:spPr>
        <a:xfrm>
          <a:off x="5752281" y="1956027"/>
          <a:ext cx="403834" cy="503762"/>
        </a:xfrm>
        <a:prstGeom prst="rightArrow">
          <a:avLst>
            <a:gd name="adj1" fmla="val 60000"/>
            <a:gd name="adj2" fmla="val 50000"/>
          </a:avLst>
        </a:prstGeom>
        <a:solidFill>
          <a:schemeClr val="accent2">
            <a:shade val="90000"/>
            <a:hueOff val="-240726"/>
            <a:satOff val="1208"/>
            <a:lumOff val="1213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752281" y="2056779"/>
        <a:ext cx="282684" cy="302258"/>
      </dsp:txXfrm>
    </dsp:sp>
    <dsp:sp modelId="{5033857F-C114-41E6-9E7E-E0C100C04216}">
      <dsp:nvSpPr>
        <dsp:cNvPr id="0" name=""/>
        <dsp:cNvSpPr/>
      </dsp:nvSpPr>
      <dsp:spPr>
        <a:xfrm>
          <a:off x="6502260" y="1159652"/>
          <a:ext cx="2096512" cy="2096512"/>
        </a:xfrm>
        <a:prstGeom prst="roundRect">
          <a:avLst>
            <a:gd name="adj" fmla="val 10000"/>
          </a:avLst>
        </a:prstGeom>
        <a:blipFill rotWithShape="1">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69BF9F28-CCE8-4615-A8A5-F87159A92E48}">
      <dsp:nvSpPr>
        <dsp:cNvPr id="0" name=""/>
        <dsp:cNvSpPr/>
      </dsp:nvSpPr>
      <dsp:spPr>
        <a:xfrm>
          <a:off x="6843552" y="2417560"/>
          <a:ext cx="2096512" cy="2096512"/>
        </a:xfrm>
        <a:prstGeom prst="roundRect">
          <a:avLst>
            <a:gd name="adj" fmla="val 10000"/>
          </a:avLst>
        </a:prstGeom>
        <a:gradFill rotWithShape="0">
          <a:gsLst>
            <a:gs pos="0">
              <a:schemeClr val="accent2">
                <a:shade val="80000"/>
                <a:hueOff val="-320943"/>
                <a:satOff val="6777"/>
                <a:lumOff val="18054"/>
                <a:alphaOff val="0"/>
                <a:satMod val="103000"/>
                <a:lumMod val="102000"/>
                <a:tint val="94000"/>
              </a:schemeClr>
            </a:gs>
            <a:gs pos="50000">
              <a:schemeClr val="accent2">
                <a:shade val="80000"/>
                <a:hueOff val="-320943"/>
                <a:satOff val="6777"/>
                <a:lumOff val="18054"/>
                <a:alphaOff val="0"/>
                <a:satMod val="110000"/>
                <a:lumMod val="100000"/>
                <a:shade val="100000"/>
              </a:schemeClr>
            </a:gs>
            <a:gs pos="100000">
              <a:schemeClr val="accent2">
                <a:shade val="80000"/>
                <a:hueOff val="-320943"/>
                <a:satOff val="6777"/>
                <a:lumOff val="1805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Refined search for optimal migration parameters</a:t>
          </a:r>
        </a:p>
        <a:p>
          <a:pPr marL="114300" lvl="1" indent="-114300" algn="l" defTabSz="533400">
            <a:lnSpc>
              <a:spcPct val="90000"/>
            </a:lnSpc>
            <a:spcBef>
              <a:spcPct val="0"/>
            </a:spcBef>
            <a:spcAft>
              <a:spcPct val="15000"/>
            </a:spcAft>
            <a:buChar char="•"/>
          </a:pPr>
          <a:r>
            <a:rPr lang="en-US" sz="1200" kern="1200" dirty="0"/>
            <a:t>Zoom into neighborhoods of top performing parameter sets</a:t>
          </a:r>
        </a:p>
        <a:p>
          <a:pPr marL="114300" lvl="1" indent="-114300" algn="l" defTabSz="533400">
            <a:lnSpc>
              <a:spcPct val="90000"/>
            </a:lnSpc>
            <a:spcBef>
              <a:spcPct val="0"/>
            </a:spcBef>
            <a:spcAft>
              <a:spcPct val="15000"/>
            </a:spcAft>
            <a:buChar char="•"/>
          </a:pPr>
          <a:r>
            <a:rPr lang="en-US" sz="1200" kern="1200" dirty="0"/>
            <a:t>Repeat multiobjective optimization</a:t>
          </a:r>
        </a:p>
      </dsp:txBody>
      <dsp:txXfrm>
        <a:off x="6904957" y="2478965"/>
        <a:ext cx="1973702" cy="1973702"/>
      </dsp:txXfrm>
    </dsp:sp>
    <dsp:sp modelId="{5C83D100-0E29-4B53-BF42-CD31C4D676B5}">
      <dsp:nvSpPr>
        <dsp:cNvPr id="0" name=""/>
        <dsp:cNvSpPr/>
      </dsp:nvSpPr>
      <dsp:spPr>
        <a:xfrm>
          <a:off x="9002606" y="1956027"/>
          <a:ext cx="403834" cy="503762"/>
        </a:xfrm>
        <a:prstGeom prst="rightArrow">
          <a:avLst>
            <a:gd name="adj1" fmla="val 60000"/>
            <a:gd name="adj2" fmla="val 50000"/>
          </a:avLst>
        </a:prstGeom>
        <a:solidFill>
          <a:schemeClr val="accent2">
            <a:shade val="90000"/>
            <a:hueOff val="-481452"/>
            <a:satOff val="2416"/>
            <a:lumOff val="24259"/>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9002606" y="2056779"/>
        <a:ext cx="282684" cy="302258"/>
      </dsp:txXfrm>
    </dsp:sp>
    <dsp:sp modelId="{CEEB10E0-0BF7-43E0-B965-9F6FCC161810}">
      <dsp:nvSpPr>
        <dsp:cNvPr id="0" name=""/>
        <dsp:cNvSpPr/>
      </dsp:nvSpPr>
      <dsp:spPr>
        <a:xfrm>
          <a:off x="9752585" y="1159652"/>
          <a:ext cx="2096512" cy="2096512"/>
        </a:xfrm>
        <a:prstGeom prst="roundRect">
          <a:avLst>
            <a:gd name="adj" fmla="val 10000"/>
          </a:avLst>
        </a:prstGeom>
        <a:blipFill rotWithShape="1">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F49435A-5B60-4B2B-8451-4607CA6DF565}">
      <dsp:nvSpPr>
        <dsp:cNvPr id="0" name=""/>
        <dsp:cNvSpPr/>
      </dsp:nvSpPr>
      <dsp:spPr>
        <a:xfrm>
          <a:off x="10093877" y="2417560"/>
          <a:ext cx="2096512" cy="2096512"/>
        </a:xfrm>
        <a:prstGeom prst="roundRect">
          <a:avLst>
            <a:gd name="adj" fmla="val 10000"/>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Search for optimal survival parameters</a:t>
          </a:r>
        </a:p>
        <a:p>
          <a:pPr marL="114300" lvl="1" indent="-114300" algn="l" defTabSz="533400">
            <a:lnSpc>
              <a:spcPct val="90000"/>
            </a:lnSpc>
            <a:spcBef>
              <a:spcPct val="0"/>
            </a:spcBef>
            <a:spcAft>
              <a:spcPct val="15000"/>
            </a:spcAft>
            <a:buChar char="•"/>
          </a:pPr>
          <a:r>
            <a:rPr lang="en-US" sz="1200" kern="1200" dirty="0"/>
            <a:t>Hold migration parameters at optimal values</a:t>
          </a:r>
        </a:p>
        <a:p>
          <a:pPr marL="114300" lvl="1" indent="-114300" algn="l" defTabSz="533400">
            <a:lnSpc>
              <a:spcPct val="90000"/>
            </a:lnSpc>
            <a:spcBef>
              <a:spcPct val="0"/>
            </a:spcBef>
            <a:spcAft>
              <a:spcPct val="15000"/>
            </a:spcAft>
            <a:buChar char="•"/>
          </a:pPr>
          <a:r>
            <a:rPr lang="en-US" sz="1200" kern="1200" dirty="0"/>
            <a:t>Grid search optimization</a:t>
          </a:r>
        </a:p>
      </dsp:txBody>
      <dsp:txXfrm>
        <a:off x="10155282" y="2478965"/>
        <a:ext cx="1973702" cy="19737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F7E9AF-75C8-46D2-9206-A925D76AADBB}"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D395F-6D0B-4539-9F63-C8FEF28A3211}" type="slidenum">
              <a:rPr lang="en-US" smtClean="0"/>
              <a:t>‹#›</a:t>
            </a:fld>
            <a:endParaRPr lang="en-US"/>
          </a:p>
        </p:txBody>
      </p:sp>
    </p:spTree>
    <p:extLst>
      <p:ext uri="{BB962C8B-B14F-4D97-AF65-F5344CB8AC3E}">
        <p14:creationId xmlns:p14="http://schemas.microsoft.com/office/powerpoint/2010/main" val="1424046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Let’s talk calibration and validation of the ePTM!</a:t>
            </a:r>
            <a:r>
              <a:rPr lang="en-US" baseline="0" dirty="0"/>
              <a:t> I want to emphasize that this model always has been a collaborative effort. </a:t>
            </a:r>
          </a:p>
          <a:p>
            <a:endParaRPr lang="en-US" baseline="0" dirty="0"/>
          </a:p>
          <a:p>
            <a:r>
              <a:rPr lang="en-US" baseline="0" dirty="0"/>
              <a:t>We are very thankful to DWR who have provided us the underlying hydrodynamics engine and the foundations upon which ePTM is built.</a:t>
            </a:r>
          </a:p>
          <a:p>
            <a:endParaRPr lang="en-US" baseline="0" dirty="0"/>
          </a:p>
          <a:p>
            <a:r>
              <a:rPr lang="en-US" baseline="0" dirty="0"/>
              <a:t>And a word about our funders: I don’t think we could have asked for more wonderful people to work with, and I hope that we can convince the Bureau of Reclamation and California Department of Fish and Wildlife that they have got much more than what they paid for. </a:t>
            </a:r>
          </a:p>
          <a:p>
            <a:endParaRPr lang="en-US" baseline="0" dirty="0"/>
          </a:p>
          <a:p>
            <a:r>
              <a:rPr lang="en-US" baseline="0" dirty="0"/>
              <a:t>If you’ve not already been distracted by the pretty neon dots swimming around in the rivers of strobing blues and reds, that is the culmination of a calibrated and validated ePTM v2. Oceanward flows are blue and landward flows are red, and little green virtual fish are migrating through in the first week of February in 2012.</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a:t>
            </a:fld>
            <a:endParaRPr lang="en-US"/>
          </a:p>
        </p:txBody>
      </p:sp>
    </p:spTree>
    <p:extLst>
      <p:ext uri="{BB962C8B-B14F-4D97-AF65-F5344CB8AC3E}">
        <p14:creationId xmlns:p14="http://schemas.microsoft.com/office/powerpoint/2010/main" val="230523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applied a four-stage calibration process as shown here. The</a:t>
            </a:r>
            <a:r>
              <a:rPr lang="en-US" sz="1200" kern="1200" baseline="0" dirty="0">
                <a:solidFill>
                  <a:schemeClr val="tx1"/>
                </a:solidFill>
                <a:effectLst/>
                <a:latin typeface="+mn-lt"/>
                <a:ea typeface="+mn-ea"/>
                <a:cs typeface="+mn-cs"/>
              </a:rPr>
              <a:t> pictures in the boxes represent intermediate visualizations we made during the process. We fit model parameters to each mark-recapture reach. </a:t>
            </a:r>
            <a:r>
              <a:rPr lang="en-US" sz="1200" kern="1200" dirty="0">
                <a:solidFill>
                  <a:schemeClr val="tx1"/>
                </a:solidFill>
                <a:effectLst/>
                <a:latin typeface="+mn-lt"/>
                <a:ea typeface="+mn-ea"/>
                <a:cs typeface="+mn-cs"/>
              </a:rPr>
              <a:t>As mark-recapture analysis was used for each reach, we could fit the eleven model parameters for each reach independently of the other reaches. Also, because of this, we could combine all 8 releases within each reach to set a common set of parameter values across releases. There is a long-winded mathematical proof</a:t>
            </a:r>
            <a:r>
              <a:rPr lang="en-US" sz="1200" kern="1200" baseline="0" dirty="0">
                <a:solidFill>
                  <a:schemeClr val="tx1"/>
                </a:solidFill>
                <a:effectLst/>
                <a:latin typeface="+mn-lt"/>
                <a:ea typeface="+mn-ea"/>
                <a:cs typeface="+mn-cs"/>
              </a:rPr>
              <a:t> as to why we can do this, but I won’t get into that here.</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10</a:t>
            </a:fld>
            <a:endParaRPr lang="en-US"/>
          </a:p>
        </p:txBody>
      </p:sp>
    </p:spTree>
    <p:extLst>
      <p:ext uri="{BB962C8B-B14F-4D97-AF65-F5344CB8AC3E}">
        <p14:creationId xmlns:p14="http://schemas.microsoft.com/office/powerpoint/2010/main" val="2012272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 deduced that the movement parameters could be fit independently of the survival parameters using an elementary</a:t>
            </a:r>
            <a:r>
              <a:rPr lang="en-US" sz="1200" kern="1200" baseline="0" dirty="0">
                <a:solidFill>
                  <a:schemeClr val="tx1"/>
                </a:solidFill>
                <a:effectLst/>
                <a:latin typeface="+mn-lt"/>
                <a:ea typeface="+mn-ea"/>
                <a:cs typeface="+mn-cs"/>
              </a:rPr>
              <a:t> effects analysis on a version of the ePTM model with a greatly simplified model domain</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we switched to the full ePTM model, and ran simulations in which we released 10 virtual fish for each real fish in all subsequent</a:t>
            </a:r>
            <a:r>
              <a:rPr lang="en-US" sz="1200" kern="1200" baseline="0" dirty="0">
                <a:solidFill>
                  <a:schemeClr val="tx1"/>
                </a:solidFill>
                <a:effectLst/>
                <a:latin typeface="+mn-lt"/>
                <a:ea typeface="+mn-ea"/>
                <a:cs typeface="+mn-cs"/>
              </a:rPr>
              <a:t> steps.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11</a:t>
            </a:fld>
            <a:endParaRPr lang="en-US"/>
          </a:p>
        </p:txBody>
      </p:sp>
    </p:spTree>
    <p:extLst>
      <p:ext uri="{BB962C8B-B14F-4D97-AF65-F5344CB8AC3E}">
        <p14:creationId xmlns:p14="http://schemas.microsoft.com/office/powerpoint/2010/main" val="106769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we performed a coarse grid search on a 360,000 movement parameter values to narrow in on the best local optima defined within a multiobjective optimization framework. That’s 5,000 design points for each reach for each release. In this multiobjective</a:t>
            </a:r>
            <a:r>
              <a:rPr lang="en-US" sz="1200" kern="1200" baseline="0" dirty="0">
                <a:solidFill>
                  <a:schemeClr val="tx1"/>
                </a:solidFill>
                <a:effectLst/>
                <a:latin typeface="+mn-lt"/>
                <a:ea typeface="+mn-ea"/>
                <a:cs typeface="+mn-cs"/>
              </a:rPr>
              <a:t> optimization problem, we considered three measures of goodness-of-fit: the likelihood of modeled travel times matching observed travel times, the Earthmover’s distance, which is an information theoretic function that quantifies how far one distribution is from the other, and the </a:t>
            </a:r>
            <a:r>
              <a:rPr lang="en-US" sz="1200" kern="1200" baseline="0" dirty="0" err="1">
                <a:solidFill>
                  <a:schemeClr val="tx1"/>
                </a:solidFill>
                <a:effectLst/>
                <a:latin typeface="+mn-lt"/>
                <a:ea typeface="+mn-ea"/>
                <a:cs typeface="+mn-cs"/>
              </a:rPr>
              <a:t>Jaccard</a:t>
            </a:r>
            <a:r>
              <a:rPr lang="en-US" sz="1200" kern="1200" baseline="0" dirty="0">
                <a:solidFill>
                  <a:schemeClr val="tx1"/>
                </a:solidFill>
                <a:effectLst/>
                <a:latin typeface="+mn-lt"/>
                <a:ea typeface="+mn-ea"/>
                <a:cs typeface="+mn-cs"/>
              </a:rPr>
              <a:t> index, which graphically measures how much two distributions overlap. We then summed these goodness-of-fit measures over all releases for each reach to get the overall goodness-of-fit for a design point. We then selected the top 10% points on the Pareto front, that is, if you are at one of these points, you can do no better along any one of the goodness-of-fit measures unless you sacrifice performance along another metric. What we are essentially doing here is a grid search. So, to ensure that the results are robust, we wanted to have several independent measures of goodness-of-fit to compare across. These points were the local optima we selected to proceed with.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12</a:t>
            </a:fld>
            <a:endParaRPr lang="en-US"/>
          </a:p>
        </p:txBody>
      </p:sp>
    </p:spTree>
    <p:extLst>
      <p:ext uri="{BB962C8B-B14F-4D97-AF65-F5344CB8AC3E}">
        <p14:creationId xmlns:p14="http://schemas.microsoft.com/office/powerpoint/2010/main" val="302804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Third, we zoomed into the parameter space in</a:t>
            </a:r>
            <a:r>
              <a:rPr lang="en-US" sz="1200" kern="1200" baseline="0" dirty="0">
                <a:solidFill>
                  <a:schemeClr val="tx1"/>
                </a:solidFill>
                <a:effectLst/>
                <a:latin typeface="+mn-lt"/>
                <a:ea typeface="+mn-ea"/>
                <a:cs typeface="+mn-cs"/>
              </a:rPr>
              <a:t> to 10%</a:t>
            </a:r>
            <a:r>
              <a:rPr lang="en-US" sz="1200" kern="1200" dirty="0">
                <a:solidFill>
                  <a:schemeClr val="tx1"/>
                </a:solidFill>
                <a:effectLst/>
                <a:latin typeface="+mn-lt"/>
                <a:ea typeface="+mn-ea"/>
                <a:cs typeface="+mn-cs"/>
              </a:rPr>
              <a:t> neighborhoods of the best local optima to perform a fine grid search using the multiobjective optimization framework to identify the global optimum movement parameter values. Exactly as before,</a:t>
            </a:r>
            <a:r>
              <a:rPr lang="en-US" sz="1200" kern="1200" baseline="0" dirty="0">
                <a:solidFill>
                  <a:schemeClr val="tx1"/>
                </a:solidFill>
                <a:effectLst/>
                <a:latin typeface="+mn-lt"/>
                <a:ea typeface="+mn-ea"/>
                <a:cs typeface="+mn-cs"/>
              </a:rPr>
              <a:t> but only now the 5,000 design points were spread around more tightly around the local optima from the first round. We expect that the top performing nondominated parameter set after this round will be optimal.</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13</a:t>
            </a:fld>
            <a:endParaRPr lang="en-US"/>
          </a:p>
        </p:txBody>
      </p:sp>
    </p:spTree>
    <p:extLst>
      <p:ext uri="{BB962C8B-B14F-4D97-AF65-F5344CB8AC3E}">
        <p14:creationId xmlns:p14="http://schemas.microsoft.com/office/powerpoint/2010/main" val="2568893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Fourth, we held the movement parameters at their optimum values and performed a grid search with 625 points over the two survival parameters to find the optimum values these parameters. The goodness-of-fit measure used here was simply the absolute difference in modeled and CJS survivals. The goodness-of-fit</a:t>
            </a:r>
            <a:r>
              <a:rPr lang="en-US" sz="1200" kern="1200" baseline="0" dirty="0">
                <a:solidFill>
                  <a:schemeClr val="tx1"/>
                </a:solidFill>
                <a:effectLst/>
                <a:latin typeface="+mn-lt"/>
                <a:ea typeface="+mn-ea"/>
                <a:cs typeface="+mn-cs"/>
              </a:rPr>
              <a:t> surface for these two parameters is quite well behaved, and a grid search is guaranteed to produce an optimum close to the global optimum. Ok, let’s see how we did.</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14</a:t>
            </a:fld>
            <a:endParaRPr lang="en-US"/>
          </a:p>
        </p:txBody>
      </p:sp>
    </p:spTree>
    <p:extLst>
      <p:ext uri="{BB962C8B-B14F-4D97-AF65-F5344CB8AC3E}">
        <p14:creationId xmlns:p14="http://schemas.microsoft.com/office/powerpoint/2010/main" val="3079576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travel time distributions</a:t>
            </a:r>
            <a:r>
              <a:rPr lang="en-US" baseline="0" dirty="0"/>
              <a:t> in each reach are the data that the model is being fit to, we’d like our model to get those more or less right.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15</a:t>
            </a:fld>
            <a:endParaRPr lang="en-US"/>
          </a:p>
        </p:txBody>
      </p:sp>
    </p:spTree>
    <p:extLst>
      <p:ext uri="{BB962C8B-B14F-4D97-AF65-F5344CB8AC3E}">
        <p14:creationId xmlns:p14="http://schemas.microsoft.com/office/powerpoint/2010/main" val="3340549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set of plots, </a:t>
            </a:r>
            <a:r>
              <a:rPr lang="en-US" baseline="0" dirty="0"/>
              <a:t>I’ll be showing a matrix of plots like this. These compare the cumulative distribution of differences in first arrival times at the end and start of each reach across each release: black for observations and red for the model. I’ll only be  showing those reach-release combinations in which there were at least 20 fish. The numbers on top of each plot are: N is the number of fish, B is the bias between observed and modeled travel times, and V </a:t>
            </a:r>
            <a:r>
              <a:rPr lang="en-US" sz="1200" kern="1200" dirty="0">
                <a:solidFill>
                  <a:schemeClr val="tx1"/>
                </a:solidFill>
                <a:effectLst/>
                <a:latin typeface="+mn-lt"/>
                <a:ea typeface="+mn-ea"/>
                <a:cs typeface="+mn-cs"/>
              </a:rPr>
              <a:t>indicates by how much the standard deviation in predicted travel times vary relative to the standard deviation in observed travel times and is a measure of how different the two distributions are.</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16</a:t>
            </a:fld>
            <a:endParaRPr lang="en-US"/>
          </a:p>
        </p:txBody>
      </p:sp>
    </p:spTree>
    <p:extLst>
      <p:ext uri="{BB962C8B-B14F-4D97-AF65-F5344CB8AC3E}">
        <p14:creationId xmlns:p14="http://schemas.microsoft.com/office/powerpoint/2010/main" val="1051143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Reaches are along the columns, and releases are along the rows here. </a:t>
            </a:r>
            <a:r>
              <a:rPr lang="en-US" sz="1200" kern="1200" dirty="0">
                <a:solidFill>
                  <a:schemeClr val="tx1"/>
                </a:solidFill>
                <a:effectLst/>
                <a:latin typeface="+mn-lt"/>
                <a:ea typeface="+mn-ea"/>
                <a:cs typeface="+mn-cs"/>
              </a:rPr>
              <a:t>First of all, we see that the model fit</a:t>
            </a:r>
            <a:r>
              <a:rPr lang="en-US" sz="1200" kern="1200" baseline="0" dirty="0">
                <a:solidFill>
                  <a:schemeClr val="tx1"/>
                </a:solidFill>
                <a:effectLst/>
                <a:latin typeface="+mn-lt"/>
                <a:ea typeface="+mn-ea"/>
                <a:cs typeface="+mn-cs"/>
              </a:rPr>
              <a:t>s observed travel times really well. Rarely, expect when there are too few fish does the bias exceed two days. In travel durations that last one to three weeks, that’s pretty awesome. The V parameter is also quite small in almost all the cases, indicating that the distributions are shaped similarly. In some of the reversing reaches, the model does miss bi- and multi-modalities in the travel time distributions, but we feel this can be attributed to differences between individual fish.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17</a:t>
            </a:fld>
            <a:endParaRPr lang="en-US"/>
          </a:p>
        </p:txBody>
      </p:sp>
    </p:spTree>
    <p:extLst>
      <p:ext uri="{BB962C8B-B14F-4D97-AF65-F5344CB8AC3E}">
        <p14:creationId xmlns:p14="http://schemas.microsoft.com/office/powerpoint/2010/main" val="2007074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boxplots of differences in estimated and observed</a:t>
            </a:r>
            <a:r>
              <a:rPr lang="en-US" baseline="0" dirty="0"/>
              <a:t> survival in all the 8 releases for the top 20 set of </a:t>
            </a:r>
            <a:r>
              <a:rPr lang="en-US" baseline="0" dirty="0" err="1"/>
              <a:t>nondominated</a:t>
            </a:r>
            <a:r>
              <a:rPr lang="en-US" baseline="0" dirty="0"/>
              <a:t> parameter values. So, each box here is comprised of a distribution of observed to modeled survival differences between 20 runs of the model each with the top performing survival parameter estimates for each of the 8 releases. The zero line indicates the best possible model, that is no deviation from observed survival. The dashed lines indicate plus or minus 0.2 absolute difference. We see that the model is actually doing very well in predicting reach-by-reach survival, with predictions rarely deviating from observations by more than 0.2. This is really good news.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18</a:t>
            </a:fld>
            <a:endParaRPr lang="en-US"/>
          </a:p>
        </p:txBody>
      </p:sp>
    </p:spTree>
    <p:extLst>
      <p:ext uri="{BB962C8B-B14F-4D97-AF65-F5344CB8AC3E}">
        <p14:creationId xmlns:p14="http://schemas.microsoft.com/office/powerpoint/2010/main" val="3181351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we looked at the model, and its calibration.</a:t>
            </a:r>
            <a:r>
              <a:rPr lang="en-US" baseline="0" dirty="0"/>
              <a:t> For the validation, we decided to focus on the key issues that are of management interest. This is ultimately a decision support model, and we need to evaluate how well it fulfills this role. We also wanted it to be a truly out-of-sample validation exercise, so were somewhat limited by what data is available.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19</a:t>
            </a:fld>
            <a:endParaRPr lang="en-US"/>
          </a:p>
        </p:txBody>
      </p:sp>
    </p:spTree>
    <p:extLst>
      <p:ext uri="{BB962C8B-B14F-4D97-AF65-F5344CB8AC3E}">
        <p14:creationId xmlns:p14="http://schemas.microsoft.com/office/powerpoint/2010/main" val="36994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a:t>
            </a:r>
            <a:r>
              <a:rPr lang="en-US" baseline="0" dirty="0"/>
              <a:t> we get into it, here’s an exciting update. We have a GitHub repo for the model. We’ve also included some extra goodies there. All you need to do is go to github.com/</a:t>
            </a:r>
            <a:r>
              <a:rPr lang="en-US" baseline="0" dirty="0" err="1"/>
              <a:t>cvclcm</a:t>
            </a:r>
            <a:r>
              <a:rPr lang="en-US" baseline="0" dirty="0"/>
              <a:t>/ePTM_v2. In the repo, you will also find detailed descriptions of the model structure, the calibration and validation process, and all the data that was used in various aspects of model development.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is a detailed model Wiki, wherein you’ll find an installation guide, and to set up and run the model. We’re also working on making the model interface more user-friendly and accessible, and will have an interactive web-based tool like our WRLCM website shortly. </a:t>
            </a:r>
          </a:p>
          <a:p>
            <a:endParaRPr lang="en-US" baseline="0" dirty="0"/>
          </a:p>
          <a:p>
            <a:r>
              <a:rPr lang="en-US" baseline="0" dirty="0"/>
              <a:t>Please do note that the </a:t>
            </a:r>
            <a:r>
              <a:rPr lang="en-US" baseline="0" dirty="0" err="1"/>
              <a:t>Github</a:t>
            </a:r>
            <a:r>
              <a:rPr lang="en-US" baseline="0" dirty="0"/>
              <a:t> repo hosts the </a:t>
            </a:r>
            <a:r>
              <a:rPr lang="en-US" baseline="0" dirty="0" err="1"/>
              <a:t>ePTM</a:t>
            </a:r>
            <a:r>
              <a:rPr lang="en-US" baseline="0" dirty="0"/>
              <a:t> model and bare bones scripts to run it. Although the version of the calibrated model that’s there is the same one we’re using for DCP analysis, the configuration and pre- and post-processing workflow and scripts we’re using for the DCP analysis in the WRLCM are not hosted there, so don’t expect to be able to download and plug and play and get the exact same answers we get.</a:t>
            </a:r>
          </a:p>
          <a:p>
            <a:endParaRPr lang="en-US" baseline="0" dirty="0"/>
          </a:p>
          <a:p>
            <a:r>
              <a:rPr lang="en-US" baseline="0" dirty="0"/>
              <a:t>We’ll periodically update latest news about the model on the readme document. </a:t>
            </a:r>
          </a:p>
        </p:txBody>
      </p:sp>
      <p:sp>
        <p:nvSpPr>
          <p:cNvPr id="4" name="Slide Number Placeholder 3"/>
          <p:cNvSpPr>
            <a:spLocks noGrp="1"/>
          </p:cNvSpPr>
          <p:nvPr>
            <p:ph type="sldNum" sz="quarter" idx="10"/>
          </p:nvPr>
        </p:nvSpPr>
        <p:spPr/>
        <p:txBody>
          <a:bodyPr/>
          <a:lstStyle/>
          <a:p>
            <a:fld id="{097D395F-6D0B-4539-9F63-C8FEF28A3211}" type="slidenum">
              <a:rPr lang="en-US" smtClean="0"/>
              <a:t>2</a:t>
            </a:fld>
            <a:endParaRPr lang="en-US"/>
          </a:p>
        </p:txBody>
      </p:sp>
    </p:spTree>
    <p:extLst>
      <p:ext uri="{BB962C8B-B14F-4D97-AF65-F5344CB8AC3E}">
        <p14:creationId xmlns:p14="http://schemas.microsoft.com/office/powerpoint/2010/main" val="971118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be looking at two aspects of the model’s performance. predicting</a:t>
            </a:r>
            <a:r>
              <a:rPr lang="en-US" baseline="0" dirty="0"/>
              <a:t> overall survival to Chipps Island, and routing probabilities through key migratory routes. Even though we calibrated with late Fall Chinook, we performed the out-of-sample survival validation with fall- and winter-run fish because we have strong evidence that functionally, these runs aren’t all that different from each other. </a:t>
            </a:r>
          </a:p>
          <a:p>
            <a:endParaRPr lang="en-US" baseline="0" dirty="0"/>
          </a:p>
          <a:p>
            <a:r>
              <a:rPr lang="en-US" baseline="0" dirty="0"/>
              <a:t>For survival validation, we selected all the JSATS tagged releases that had fish detections within the Delta, with at least 100 fish released between 2012 and 2017, and this gave us 1,335 fish spread across 11 release groups to look at. The reason we only went up to 2017 is because DWR has release historical configurations for DSM2 only until 2017. The “data” were CJS survival estimates from Tower Bridge to Chipps Island. To compare for each release, we initialized the model with 10 replicate virtual fish released at Tower Bridge at the same time as each real fish was detected there. We then recorded all the fish that passed Chipps Island, and estimated modeled survival as the fraction passing Chipps.</a:t>
            </a:r>
            <a:br>
              <a:rPr lang="en-US" baseline="0" dirty="0"/>
            </a:br>
            <a:r>
              <a:rPr lang="en-US" baseline="0" dirty="0"/>
              <a:t>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20</a:t>
            </a:fld>
            <a:endParaRPr lang="en-US"/>
          </a:p>
        </p:txBody>
      </p:sp>
    </p:spTree>
    <p:extLst>
      <p:ext uri="{BB962C8B-B14F-4D97-AF65-F5344CB8AC3E}">
        <p14:creationId xmlns:p14="http://schemas.microsoft.com/office/powerpoint/2010/main" val="2205556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routing validation, we wanted to look at what fraction of fish go through Sutter and Steamboat Sloughs, and what fraction enter Georgiana Slough</a:t>
            </a:r>
            <a:r>
              <a:rPr lang="en-US" baseline="0" dirty="0"/>
              <a:t>. These are key migration routes that influence overall survival. We also wanted to look at the key critically endangered species here, the Winter-run Chinook. So, we decided to look for all the JSATS releases which had fish detected at stations along these routes, and found that only the 2014 and 2015 releases satisfied the criteria. This gave us 278 fish to look at. In this analysis, we stratified the data into detections at stations in all these different routes during different tide phases. In the ePTM, we released 100 replicate virtual fish for each real fish at Tower Bridge at the same time the real fish was detected there, and tracked the fraction that went through each route. In 2014, a floating fish guidance study was done, so we installed a particle filter at the entry to Georgiana Slough in the model operating at an overall efficiency of 77%. This is the same value that was reported in DWR’s 2016 report on the study.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21</a:t>
            </a:fld>
            <a:endParaRPr lang="en-US"/>
          </a:p>
        </p:txBody>
      </p:sp>
    </p:spTree>
    <p:extLst>
      <p:ext uri="{BB962C8B-B14F-4D97-AF65-F5344CB8AC3E}">
        <p14:creationId xmlns:p14="http://schemas.microsoft.com/office/powerpoint/2010/main" val="3023876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a:t>
            </a:r>
            <a:r>
              <a:rPr lang="en-US" sz="1200" kern="1200" baseline="0" dirty="0">
                <a:solidFill>
                  <a:schemeClr val="tx1"/>
                </a:solidFill>
                <a:effectLst/>
                <a:latin typeface="+mn-lt"/>
                <a:ea typeface="+mn-ea"/>
                <a:cs typeface="+mn-cs"/>
              </a:rPr>
              <a:t> I am showing the observed and predicted survivals for the 11 releases, but plotted as a function of flow. This way, we can not only evaluate how the model is doing compared to the data, but whether it is also able to reproduce the key flow versus survival relationship in the Delta.</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Red squares represent model predictions and black circles represent CJS estimates fit to the data. Open symbols indicate fall run and closed symbols indicate winter run releases. For each release, flows were estimated as the mean flow in the Sacramento River at Freeport over the duration between the first fish passage and the last fish passage through this location. The dashed red line and black solid line represent logistic curves we fit to the model results and the CJS-reported survivals.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Red and grey shaded areas represent 95% confidence intervals generated by applying the same logistic fit to 10,000 replicates of these points chosen at random with replacement.</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22</a:t>
            </a:fld>
            <a:endParaRPr lang="en-US"/>
          </a:p>
        </p:txBody>
      </p:sp>
    </p:spTree>
    <p:extLst>
      <p:ext uri="{BB962C8B-B14F-4D97-AF65-F5344CB8AC3E}">
        <p14:creationId xmlns:p14="http://schemas.microsoft.com/office/powerpoint/2010/main" val="290852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a:t>
            </a:r>
            <a:r>
              <a:rPr lang="en-US" sz="1200" kern="1200" baseline="0" dirty="0">
                <a:solidFill>
                  <a:schemeClr val="tx1"/>
                </a:solidFill>
                <a:effectLst/>
                <a:latin typeface="+mn-lt"/>
                <a:ea typeface="+mn-ea"/>
                <a:cs typeface="+mn-cs"/>
              </a:rPr>
              <a:t> of all, we see that modeled survival is typically off from observed survival by no more than 0.2, which is remarkable considering that this is the survival through the entire Delta, and not per kilometer or per reach! </a:t>
            </a:r>
            <a:r>
              <a:rPr lang="en-US" sz="1200" kern="1200" dirty="0">
                <a:solidFill>
                  <a:schemeClr val="tx1"/>
                </a:solidFill>
                <a:effectLst/>
                <a:latin typeface="+mn-lt"/>
                <a:ea typeface="+mn-ea"/>
                <a:cs typeface="+mn-cs"/>
              </a:rPr>
              <a:t>The overlap of these confidence intervals indicates model precision up to data precision.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Secondly, over a wide range of flows going from 7,000 to 70,000 </a:t>
            </a:r>
            <a:r>
              <a:rPr lang="en-US" sz="1200" kern="1200" dirty="0" err="1">
                <a:solidFill>
                  <a:schemeClr val="tx1"/>
                </a:solidFill>
                <a:effectLst/>
                <a:latin typeface="+mn-lt"/>
                <a:ea typeface="+mn-ea"/>
                <a:cs typeface="+mn-cs"/>
              </a:rPr>
              <a:t>cfs</a:t>
            </a:r>
            <a:r>
              <a:rPr lang="en-US" sz="1200" kern="1200" dirty="0">
                <a:solidFill>
                  <a:schemeClr val="tx1"/>
                </a:solidFill>
                <a:effectLst/>
                <a:latin typeface="+mn-lt"/>
                <a:ea typeface="+mn-ea"/>
                <a:cs typeface="+mn-cs"/>
              </a:rPr>
              <a:t>, the flow-survival relationship predicted</a:t>
            </a:r>
            <a:r>
              <a:rPr lang="en-US" sz="1200" kern="1200" baseline="0" dirty="0">
                <a:solidFill>
                  <a:schemeClr val="tx1"/>
                </a:solidFill>
                <a:effectLst/>
                <a:latin typeface="+mn-lt"/>
                <a:ea typeface="+mn-ea"/>
                <a:cs typeface="+mn-cs"/>
              </a:rPr>
              <a:t> by the model is pretty darn close to what the data is telling us. And remember, these are actually out-of-sample data!</a:t>
            </a:r>
          </a:p>
        </p:txBody>
      </p:sp>
      <p:sp>
        <p:nvSpPr>
          <p:cNvPr id="4" name="Slide Number Placeholder 3"/>
          <p:cNvSpPr>
            <a:spLocks noGrp="1"/>
          </p:cNvSpPr>
          <p:nvPr>
            <p:ph type="sldNum" sz="quarter" idx="10"/>
          </p:nvPr>
        </p:nvSpPr>
        <p:spPr/>
        <p:txBody>
          <a:bodyPr/>
          <a:lstStyle/>
          <a:p>
            <a:fld id="{097D395F-6D0B-4539-9F63-C8FEF28A3211}" type="slidenum">
              <a:rPr lang="en-US" smtClean="0"/>
              <a:t>23</a:t>
            </a:fld>
            <a:endParaRPr lang="en-US"/>
          </a:p>
        </p:txBody>
      </p:sp>
    </p:spTree>
    <p:extLst>
      <p:ext uri="{BB962C8B-B14F-4D97-AF65-F5344CB8AC3E}">
        <p14:creationId xmlns:p14="http://schemas.microsoft.com/office/powerpoint/2010/main" val="3854186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Oh… and one more thing. The Fremont weir overtopped in 2017, so the </a:t>
            </a:r>
            <a:r>
              <a:rPr lang="en-US" sz="1200" kern="1200" dirty="0" err="1">
                <a:solidFill>
                  <a:schemeClr val="tx1"/>
                </a:solidFill>
                <a:effectLst/>
                <a:latin typeface="+mn-lt"/>
                <a:ea typeface="+mn-ea"/>
                <a:cs typeface="+mn-cs"/>
              </a:rPr>
              <a:t>CalFishTrack</a:t>
            </a:r>
            <a:r>
              <a:rPr lang="en-US" sz="1200" kern="1200" dirty="0">
                <a:solidFill>
                  <a:schemeClr val="tx1"/>
                </a:solidFill>
                <a:effectLst/>
                <a:latin typeface="+mn-lt"/>
                <a:ea typeface="+mn-ea"/>
                <a:cs typeface="+mn-cs"/>
              </a:rPr>
              <a:t> survival estimates include fish that came from Yolo Bypass. Dalton Hance at USGS has very kindly provided us revised survival estimates, which puts the observed survival estimate at 0.811, and actually brings it closer to the model prediction.</a:t>
            </a: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7D395F-6D0B-4539-9F63-C8FEF28A3211}" type="slidenum">
              <a:rPr lang="en-US" smtClean="0"/>
              <a:t>24</a:t>
            </a:fld>
            <a:endParaRPr lang="en-US"/>
          </a:p>
        </p:txBody>
      </p:sp>
    </p:spTree>
    <p:extLst>
      <p:ext uri="{BB962C8B-B14F-4D97-AF65-F5344CB8AC3E}">
        <p14:creationId xmlns:p14="http://schemas.microsoft.com/office/powerpoint/2010/main" val="4185919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here we’re going to be looking at fractions of fish using different routes during different phases of the tide at two key junctions.</a:t>
            </a:r>
            <a:r>
              <a:rPr lang="en-US" baseline="0" dirty="0"/>
              <a:t> I want to stress that routing is not an aspect of the model we have calibrated for. In fact, the routing component of the model does not even have any calibration parameters. The two maps show the two sets of junctions we looked at, and the key migration routes along them. The colored arrows are just to guide your eyes.</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25</a:t>
            </a:fld>
            <a:endParaRPr lang="en-US"/>
          </a:p>
        </p:txBody>
      </p:sp>
    </p:spTree>
    <p:extLst>
      <p:ext uri="{BB962C8B-B14F-4D97-AF65-F5344CB8AC3E}">
        <p14:creationId xmlns:p14="http://schemas.microsoft.com/office/powerpoint/2010/main" val="2079929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t>
            </a:r>
            <a:r>
              <a:rPr lang="en-US" sz="1200" kern="1200" dirty="0">
                <a:solidFill>
                  <a:schemeClr val="tx1"/>
                </a:solidFill>
                <a:effectLst/>
                <a:latin typeface="+mn-lt"/>
                <a:ea typeface="+mn-ea"/>
                <a:cs typeface="+mn-cs"/>
              </a:rPr>
              <a:t>green bars indicate fraction of total Chinook passing through telemetry stations in the different routes. Blue bars indicate ePTM predictions of fraction of particles passing through equivalent nodes on the DSM2 grid. Passage fractions are aggregated over different phases of the tide.</a:t>
            </a:r>
            <a:r>
              <a:rPr lang="en-US" sz="1200" kern="1200" baseline="0" dirty="0">
                <a:solidFill>
                  <a:schemeClr val="tx1"/>
                </a:solidFill>
                <a:effectLst/>
                <a:latin typeface="+mn-lt"/>
                <a:ea typeface="+mn-ea"/>
                <a:cs typeface="+mn-cs"/>
              </a:rPr>
              <a:t> Here, the left panel corresponds to 2014 and the right panel is for 2015. Within the panels, the number of fish passing aggregated over all ebb phases are shown on the left, and similarly for all the flood phases on the right.</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We can see two things: First, routing probabilities are captured by the model to within 0.1 of the observed routing.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Second, the patterns in routing through the junction, that is with far more fish going through the Mainstem Sacramento in both years are qualitatively seen in the model as </a:t>
            </a:r>
            <a:r>
              <a:rPr lang="en-US" sz="1200" kern="1200" baseline="0">
                <a:solidFill>
                  <a:schemeClr val="tx1"/>
                </a:solidFill>
                <a:effectLst/>
                <a:latin typeface="+mn-lt"/>
                <a:ea typeface="+mn-ea"/>
                <a:cs typeface="+mn-cs"/>
              </a:rPr>
              <a:t>well.</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26</a:t>
            </a:fld>
            <a:endParaRPr lang="en-US"/>
          </a:p>
        </p:txBody>
      </p:sp>
    </p:spTree>
    <p:extLst>
      <p:ext uri="{BB962C8B-B14F-4D97-AF65-F5344CB8AC3E}">
        <p14:creationId xmlns:p14="http://schemas.microsoft.com/office/powerpoint/2010/main" val="4097410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layout as before for the junction</a:t>
            </a:r>
            <a:r>
              <a:rPr lang="en-US" baseline="0" dirty="0"/>
              <a:t> of Georgiana Slough with the Mainstem Sacramento River. Here, too, we see that </a:t>
            </a:r>
            <a:r>
              <a:rPr lang="en-US" sz="1200" kern="1200" baseline="0" dirty="0">
                <a:solidFill>
                  <a:schemeClr val="tx1"/>
                </a:solidFill>
                <a:effectLst/>
                <a:latin typeface="+mn-lt"/>
                <a:ea typeface="+mn-ea"/>
                <a:cs typeface="+mn-cs"/>
              </a:rPr>
              <a:t>routing probabilities are captured by the model to within 0.1 of the observed routing. And that the pattern in routing through the junction, that is with more fish going through the Mainstem Sacramento, in both years is qualitatively seen in the model as well.  The quantitative agreement in 2014 is not that great, and this is probably because we applied the particle filter in a very approximate way and it was on for the entire simulation period. I suspect that if we had applied the filter coinciding with the floating fish guidance structure placement windows correctly, we’d have gotten even better agreement. This is truly remarkable!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27</a:t>
            </a:fld>
            <a:endParaRPr lang="en-US"/>
          </a:p>
        </p:txBody>
      </p:sp>
    </p:spTree>
    <p:extLst>
      <p:ext uri="{BB962C8B-B14F-4D97-AF65-F5344CB8AC3E}">
        <p14:creationId xmlns:p14="http://schemas.microsoft.com/office/powerpoint/2010/main" val="1516297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I’ll close.</a:t>
            </a:r>
            <a:r>
              <a:rPr lang="en-US" baseline="0" dirty="0"/>
              <a:t> Questions?</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28</a:t>
            </a:fld>
            <a:endParaRPr lang="en-US"/>
          </a:p>
        </p:txBody>
      </p:sp>
    </p:spTree>
    <p:extLst>
      <p:ext uri="{BB962C8B-B14F-4D97-AF65-F5344CB8AC3E}">
        <p14:creationId xmlns:p14="http://schemas.microsoft.com/office/powerpoint/2010/main" val="1494864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So we have a model that’s</a:t>
            </a:r>
            <a:r>
              <a:rPr lang="en-US" baseline="0" dirty="0"/>
              <a:t> biologically realistic and consistent across scales, and that’s been calibrated and performs well out-of-sample.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30</a:t>
            </a:fld>
            <a:endParaRPr lang="en-US"/>
          </a:p>
        </p:txBody>
      </p:sp>
    </p:spTree>
    <p:extLst>
      <p:ext uri="{BB962C8B-B14F-4D97-AF65-F5344CB8AC3E}">
        <p14:creationId xmlns:p14="http://schemas.microsoft.com/office/powerpoint/2010/main" val="3957094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a:t>
            </a:r>
            <a:r>
              <a:rPr lang="en-US" baseline="0" dirty="0"/>
              <a:t>’ll briefly describe the model to motivate the calibration and validation part of the talk.</a:t>
            </a:r>
          </a:p>
          <a:p>
            <a:endParaRPr lang="en-US" baseline="0" dirty="0"/>
          </a:p>
          <a:p>
            <a:r>
              <a:rPr lang="en-US" baseline="0" dirty="0"/>
              <a:t>Then we’ll get to the model calibration and validation. I want to emphasize that this model has been validated with out-of-sample data. </a:t>
            </a:r>
          </a:p>
          <a:p>
            <a:endParaRPr lang="en-US" baseline="0" dirty="0"/>
          </a:p>
          <a:p>
            <a:r>
              <a:rPr lang="en-US" baseline="0" dirty="0"/>
              <a:t>If you want more details on the model, you can find links to the ePTM v2 study plan hosted on the WRLCM site, as well as a video of the talk I gave at the Bay Delta Science Conference earlier this year in the supporting material section of the </a:t>
            </a:r>
            <a:r>
              <a:rPr lang="en-US" baseline="0" dirty="0" err="1"/>
              <a:t>Github</a:t>
            </a:r>
            <a:r>
              <a:rPr lang="en-US" baseline="0" dirty="0"/>
              <a:t> repo.</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a:t>
            </a:fld>
            <a:endParaRPr lang="en-US"/>
          </a:p>
        </p:txBody>
      </p:sp>
    </p:spTree>
    <p:extLst>
      <p:ext uri="{BB962C8B-B14F-4D97-AF65-F5344CB8AC3E}">
        <p14:creationId xmlns:p14="http://schemas.microsoft.com/office/powerpoint/2010/main" val="471469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said numerous times before, that to understand salmon behaviors from the</a:t>
            </a:r>
            <a:r>
              <a:rPr lang="en-US" baseline="0" dirty="0"/>
              <a:t> ground up, we’ve used a variety of approaches.</a:t>
            </a:r>
          </a:p>
          <a:p>
            <a:endParaRPr lang="en-US" baseline="0" dirty="0"/>
          </a:p>
          <a:p>
            <a:r>
              <a:rPr lang="en-US" baseline="0" dirty="0"/>
              <a:t>We’ve engaged with you all, and done a thorough literature review. We’ve also analyzed acoustic telemetry datasets collected using VEMCO and JSATS tags, and found that all the salmonids we looked at seem to be doing similar things fundamentally, but maybe varying in intensity. Through the CDFW Prop 1 grant, we’ve been looking at 2D acoustic tracking datasets for Chinook and Steelhead at the Head of Old River and Georgiana Slough in conjunction with ADCP data and a CFD model we built, and the conventional acoustic telemetry data to figure out the mechanism of migration that is consistent across fine-scales of motion and macroscopic system-scales. A lot of this work has been reported in three papers already, and we have a few papers in various stages of completion that will allow us to paint a reasonably complete picture of salmonid migration.</a:t>
            </a:r>
          </a:p>
          <a:p>
            <a:endParaRPr lang="en-US" baseline="0" dirty="0"/>
          </a:p>
          <a:p>
            <a:r>
              <a:rPr lang="en-US" baseline="0" dirty="0"/>
              <a:t>What all of this does, is allows us to calibrate and validate the model using most of the available data. I’m going to talk briefly about some interesting patterns in the 1D datasets we’ve looked at that we can leverage during the calibration and validation. The point of the next few slides is to show that we can indeed use different runs of Chinook to calibrate and validate the model.</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31</a:t>
            </a:fld>
            <a:endParaRPr lang="en-US"/>
          </a:p>
        </p:txBody>
      </p:sp>
    </p:spTree>
    <p:extLst>
      <p:ext uri="{BB962C8B-B14F-4D97-AF65-F5344CB8AC3E}">
        <p14:creationId xmlns:p14="http://schemas.microsoft.com/office/powerpoint/2010/main" val="3374692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mean migration rate through</a:t>
            </a:r>
            <a:r>
              <a:rPr lang="en-US" baseline="0" dirty="0"/>
              <a:t> different reaches in the Delta as a function of flow conditions. In this and the next few plots, green is for fall-run Chinook, cyan is for late Fall, blue is for Winter-run and red is for steelhead. </a:t>
            </a:r>
          </a:p>
          <a:p>
            <a:endParaRPr lang="en-US" baseline="0" dirty="0"/>
          </a:p>
          <a:p>
            <a:r>
              <a:rPr lang="en-US" baseline="0" dirty="0"/>
              <a:t>The x axis shows how strong unidirectional oceanward flow in the reach is divided by the RMS in fluctuations about the mean flow, and goes from strongly oceanward flows on the left to strongly tidally reversing flows on the right. </a:t>
            </a:r>
          </a:p>
          <a:p>
            <a:endParaRPr lang="en-US" baseline="0" dirty="0"/>
          </a:p>
          <a:p>
            <a:r>
              <a:rPr lang="en-US" baseline="0" dirty="0"/>
              <a:t>The vertical line at 1 demarcates where the flow starts to reverse with respect to this scale. </a:t>
            </a:r>
          </a:p>
          <a:p>
            <a:endParaRPr lang="en-US" baseline="0" dirty="0"/>
          </a:p>
          <a:p>
            <a:r>
              <a:rPr lang="en-US" baseline="0" dirty="0"/>
              <a:t>The y axis shows the difference in mean migration rate through the reaches for different release groups and the mean flow during the period the fish occupied those reaches. </a:t>
            </a:r>
          </a:p>
          <a:p>
            <a:endParaRPr lang="en-US" baseline="0" dirty="0"/>
          </a:p>
          <a:p>
            <a:r>
              <a:rPr lang="en-US" baseline="0" dirty="0"/>
              <a:t>Values lower than 0 indicate fish generally moving slower than flow: this might be achieved by swimming along river banks, or by positive rheotaxis. Values greater than 1 indicate fish moving generally faster than flow. The horizontal line indicates where fish transition from going slower than the flow generally to going faster than the flow. </a:t>
            </a:r>
          </a:p>
          <a:p>
            <a:endParaRPr lang="en-US" baseline="0" dirty="0"/>
          </a:p>
          <a:p>
            <a:r>
              <a:rPr lang="en-US" baseline="0" dirty="0"/>
              <a:t>We clearly see that across all runs of Chinook, and even across multiple salmonids, the migration rate increases as fish get closer to the ocean.</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32</a:t>
            </a:fld>
            <a:endParaRPr lang="en-US"/>
          </a:p>
        </p:txBody>
      </p:sp>
    </p:spTree>
    <p:extLst>
      <p:ext uri="{BB962C8B-B14F-4D97-AF65-F5344CB8AC3E}">
        <p14:creationId xmlns:p14="http://schemas.microsoft.com/office/powerpoint/2010/main" val="69562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comparing how much dispersal</a:t>
            </a:r>
            <a:r>
              <a:rPr lang="en-US" baseline="0" dirty="0"/>
              <a:t> there is in these fish groups as hey move through the system. The x axis is the same as before, but the y axis shows a number that is proportional to the harmonic mean of arrival times and measures the spread in fish arriving at telemetry stations. Fish across the board seem to be dispersing more as they get closer to the ocean. This happens both because of the tides, but also because of different behaviors adopted by fish during different phases of the tides.</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33</a:t>
            </a:fld>
            <a:endParaRPr lang="en-US"/>
          </a:p>
        </p:txBody>
      </p:sp>
    </p:spTree>
    <p:extLst>
      <p:ext uri="{BB962C8B-B14F-4D97-AF65-F5344CB8AC3E}">
        <p14:creationId xmlns:p14="http://schemas.microsoft.com/office/powerpoint/2010/main" val="873775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bar plots for the four different</a:t>
            </a:r>
            <a:r>
              <a:rPr lang="en-US" baseline="0" dirty="0"/>
              <a:t> salmonids considered of total detection events during the ebb or oceanward phase of the tide, and the flood or landward phase of the tide aggregated over all the tidal stations in each study. The month ranges on top are when the releases happened, and the numbers above each bar indicate the total number of detections. The point of this plot is to show that no matter what the run or species or time of year, more fish typically arrive during the ebb tide than during the flood tide. This is not just because of the tides, because if it were, then there should have been a more or less even split in arrivals.</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34</a:t>
            </a:fld>
            <a:endParaRPr lang="en-US"/>
          </a:p>
        </p:txBody>
      </p:sp>
    </p:spTree>
    <p:extLst>
      <p:ext uri="{BB962C8B-B14F-4D97-AF65-F5344CB8AC3E}">
        <p14:creationId xmlns:p14="http://schemas.microsoft.com/office/powerpoint/2010/main" val="915945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the same data</a:t>
            </a:r>
            <a:r>
              <a:rPr lang="en-US" baseline="0" dirty="0"/>
              <a:t>, but plotted now looking at the precedents of those detections. On the left side of this plot are bars showing detections at all tidal stations that happened during the ebb tide, and on the right are bar plots of detections that happened during the flood tide. These are further broken down by where the fish that was detected, was detected prior to this focal detection event. We see that again across runs and species, there is a strong bias to migrate towards the ocean, and likely hold against the flow when the tide reverses. There is in fact some evidence for this from the 2D tracking studies as well.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35</a:t>
            </a:fld>
            <a:endParaRPr lang="en-US"/>
          </a:p>
        </p:txBody>
      </p:sp>
    </p:spTree>
    <p:extLst>
      <p:ext uri="{BB962C8B-B14F-4D97-AF65-F5344CB8AC3E}">
        <p14:creationId xmlns:p14="http://schemas.microsoft.com/office/powerpoint/2010/main" val="1440107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the point of all of this was that,</a:t>
            </a:r>
            <a:r>
              <a:rPr lang="en-US" baseline="0" dirty="0"/>
              <a:t> no matter the species of salmonid, they all pretty much do the same thing to varying degrees. So, we feel reasonably justified in calibrating the model with one set of data and validating it with quite another set altogether.</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36</a:t>
            </a:fld>
            <a:endParaRPr lang="en-US"/>
          </a:p>
        </p:txBody>
      </p:sp>
    </p:spTree>
    <p:extLst>
      <p:ext uri="{BB962C8B-B14F-4D97-AF65-F5344CB8AC3E}">
        <p14:creationId xmlns:p14="http://schemas.microsoft.com/office/powerpoint/2010/main" val="532212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2D fish tracks at Georgiana Slough reveals how fish migrate oceanward. Here,</a:t>
            </a:r>
            <a:r>
              <a:rPr lang="en-US" baseline="0" dirty="0"/>
              <a:t> we’re showing the relative movement rate of fish to the water flow. The left side is showing the </a:t>
            </a:r>
            <a:r>
              <a:rPr lang="en-US" dirty="0"/>
              <a:t>mean migration rates over decorrelation timescales. The right side is for instantaneous</a:t>
            </a:r>
            <a:r>
              <a:rPr lang="en-US" baseline="0" dirty="0"/>
              <a:t> </a:t>
            </a:r>
            <a:r>
              <a:rPr lang="en-US" dirty="0"/>
              <a:t>movement</a:t>
            </a:r>
            <a:r>
              <a:rPr lang="en-US" baseline="0" dirty="0"/>
              <a:t> rates. </a:t>
            </a:r>
            <a:r>
              <a:rPr lang="en-US" dirty="0"/>
              <a:t>Green line is the relative</a:t>
            </a:r>
            <a:r>
              <a:rPr lang="en-US" baseline="0" dirty="0"/>
              <a:t> velocity fish would have to exercise to fully nullify the flow, and red line is the actual relationship between flow and fish relative movement rates. The blue cross indicates flood-ebb demarcation and fish swimming slower than or faster than the flow. It’s clear from the plot on the left that as the red line is always higher than the green one, fish resist the flow during the flood, and go with the flow during the ebb. But even while going with the flow during the ebb, they slow down relative to the flow at higher flows. </a:t>
            </a:r>
          </a:p>
          <a:p>
            <a:endParaRPr lang="en-US" baseline="0" dirty="0"/>
          </a:p>
          <a:p>
            <a:r>
              <a:rPr lang="en-US" baseline="0" dirty="0"/>
              <a:t>On the right, we see that the fish progress towards the ocean faster, and actively resist the flow during the flood. They thus execute selective tidal streaming for sure.</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37</a:t>
            </a:fld>
            <a:endParaRPr lang="en-US"/>
          </a:p>
        </p:txBody>
      </p:sp>
    </p:spTree>
    <p:extLst>
      <p:ext uri="{BB962C8B-B14F-4D97-AF65-F5344CB8AC3E}">
        <p14:creationId xmlns:p14="http://schemas.microsoft.com/office/powerpoint/2010/main" val="2346018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So we have a model that’s</a:t>
            </a:r>
            <a:r>
              <a:rPr lang="en-US" baseline="0" dirty="0"/>
              <a:t> biologically realistic and consistent across scales, and that’s been calibrated and performs well out-of-sample.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38</a:t>
            </a:fld>
            <a:endParaRPr lang="en-US"/>
          </a:p>
        </p:txBody>
      </p:sp>
    </p:spTree>
    <p:extLst>
      <p:ext uri="{BB962C8B-B14F-4D97-AF65-F5344CB8AC3E}">
        <p14:creationId xmlns:p14="http://schemas.microsoft.com/office/powerpoint/2010/main" val="3683141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we got a model that seems to be doing</a:t>
            </a:r>
            <a:r>
              <a:rPr lang="en-US" baseline="0" dirty="0"/>
              <a:t> very well in-sample. But in a spatially explicit model like this with 99 tunable parameters, we’d like to be sure that the model is not just overfitting and that the parameter values actually make sense. First of all, we selected biologically plausible bounds for all of these parameters from a synthesis of the literature, and saw that the fitting process is not resulting in optima that nudge these prior bounds. Next, we analyzed the spatial patterns in these parameters to convince ourselves that the model is indeed doing what it is supposed to be doing, and not just fitting to noise in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what follows, I’ll be showing a series of graphs for each model parameter which represent reaches of the delta, colored by the parameter’s value. Warm colors indicate large parameter values, and cool colors indicate small parameter values.</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39</a:t>
            </a:fld>
            <a:endParaRPr lang="en-US"/>
          </a:p>
        </p:txBody>
      </p:sp>
    </p:spTree>
    <p:extLst>
      <p:ext uri="{BB962C8B-B14F-4D97-AF65-F5344CB8AC3E}">
        <p14:creationId xmlns:p14="http://schemas.microsoft.com/office/powerpoint/2010/main" val="3076444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movement component of the model, large values of the mean movement rate,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m:rPr>
                                    <m:sty m:val="p"/>
                                  </m:rPr>
                                  <a:rPr lang="en-US" sz="1200" kern="1200">
                                    <a:solidFill>
                                      <a:schemeClr val="tx1"/>
                                    </a:solidFill>
                                    <a:effectLst/>
                                    <a:latin typeface="Cambria Math" panose="02040503050406030204" pitchFamily="18" charset="0"/>
                                    <a:ea typeface="+mn-ea"/>
                                    <a:cs typeface="+mn-cs"/>
                                  </a:rPr>
                                  <m:t>S</m:t>
                                </m:r>
                              </m:sub>
                            </m:sSub>
                          </m:e>
                        </m:d>
                      </m:e>
                    </m:acc>
                  </m:oMath>
                </a14:m>
                <a:r>
                  <a:rPr lang="en-US" sz="1200" kern="1200" dirty="0">
                    <a:solidFill>
                      <a:schemeClr val="tx1"/>
                    </a:solidFill>
                    <a:effectLst/>
                    <a:latin typeface="+mn-lt"/>
                    <a:ea typeface="+mn-ea"/>
                    <a:cs typeface="+mn-cs"/>
                  </a:rPr>
                  <a:t>, combined with small values of the probability of rheotaxis,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𝑆𝑦𝑠𝑡𝑒𝑚</m:t>
                        </m:r>
                      </m:sub>
                    </m:sSub>
                  </m:oMath>
                </a14:m>
                <a:r>
                  <a:rPr lang="en-US" sz="1200" kern="1200" dirty="0">
                    <a:solidFill>
                      <a:schemeClr val="tx1"/>
                    </a:solidFill>
                    <a:effectLst/>
                    <a:latin typeface="+mn-lt"/>
                    <a:ea typeface="+mn-ea"/>
                    <a:cs typeface="+mn-cs"/>
                  </a:rPr>
                  <a:t>, and a strong probability of memory persistence,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𝑀</m:t>
                        </m:r>
                      </m:sub>
                    </m:sSub>
                  </m:oMath>
                </a14:m>
                <a:r>
                  <a:rPr lang="en-US" sz="1200" kern="1200" dirty="0">
                    <a:solidFill>
                      <a:schemeClr val="tx1"/>
                    </a:solidFill>
                    <a:effectLst/>
                    <a:latin typeface="+mn-lt"/>
                    <a:ea typeface="+mn-ea"/>
                    <a:cs typeface="+mn-cs"/>
                  </a:rPr>
                  <a:t>, in the North Delta reaches result in fish actively swimming against strong riverine flows. In the more tidally reversing Central, South and Western Delta regions, decreasing mean migration rate, probabilities of rheotaxis, typically exceeding 0.5 and reduced memory persistence result in fish executing either movements that are directed weakly with or against the flow. The standard deviation in migration rates,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𝜎</m:t>
                        </m:r>
                      </m:e>
                      <m:sub>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m:rPr>
                                    <m:sty m:val="p"/>
                                  </m:rPr>
                                  <a:rPr lang="en-US" sz="1200" kern="1200">
                                    <a:solidFill>
                                      <a:schemeClr val="tx1"/>
                                    </a:solidFill>
                                    <a:effectLst/>
                                    <a:latin typeface="Cambria Math" panose="02040503050406030204" pitchFamily="18" charset="0"/>
                                    <a:ea typeface="+mn-ea"/>
                                    <a:cs typeface="+mn-cs"/>
                                  </a:rPr>
                                  <m:t>S</m:t>
                                </m:r>
                              </m:sub>
                            </m:sSub>
                          </m:e>
                        </m:d>
                      </m:sub>
                      <m:sup>
                        <m:r>
                          <a:rPr lang="en-US" sz="1200" i="1" kern="1200">
                            <a:solidFill>
                              <a:schemeClr val="tx1"/>
                            </a:solidFill>
                            <a:effectLst/>
                            <a:latin typeface="Cambria Math" panose="02040503050406030204" pitchFamily="18" charset="0"/>
                            <a:ea typeface="+mn-ea"/>
                            <a:cs typeface="+mn-cs"/>
                          </a:rPr>
                          <m:t>2</m:t>
                        </m:r>
                      </m:sup>
                    </m:sSubSup>
                  </m:oMath>
                </a14:m>
                <a:r>
                  <a:rPr lang="en-US" sz="1200" kern="1200" dirty="0">
                    <a:solidFill>
                      <a:schemeClr val="tx1"/>
                    </a:solidFill>
                    <a:effectLst/>
                    <a:latin typeface="+mn-lt"/>
                    <a:ea typeface="+mn-ea"/>
                    <a:cs typeface="+mn-cs"/>
                  </a:rPr>
                  <a:t>, generally increases through the Delta. Together, these parameters result in actions by the fish that increase migration rate and increasing dispersion with increasing proximity to the ocean, as we observed in the acoustic telemetry datasets.</a:t>
                </a:r>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the movement component of the model, large values of the mean movement rate, </a:t>
                </a:r>
                <a:r>
                  <a:rPr lang="en-US" sz="1200" i="0" kern="1200">
                    <a:solidFill>
                      <a:schemeClr val="tx1"/>
                    </a:solidFill>
                    <a:effectLst/>
                    <a:latin typeface="+mn-lt"/>
                    <a:ea typeface="+mn-ea"/>
                    <a:cs typeface="+mn-cs"/>
                  </a:rPr>
                  <a:t>(|𝑢_S | ) ̅</a:t>
                </a:r>
                <a:r>
                  <a:rPr lang="en-US" sz="1200" kern="1200" dirty="0">
                    <a:solidFill>
                      <a:schemeClr val="tx1"/>
                    </a:solidFill>
                    <a:effectLst/>
                    <a:latin typeface="+mn-lt"/>
                    <a:ea typeface="+mn-ea"/>
                    <a:cs typeface="+mn-cs"/>
                  </a:rPr>
                  <a:t>, combined with small values of the probability of rheotaxis, </a:t>
                </a:r>
                <a:r>
                  <a:rPr lang="en-US" sz="1200" i="0" kern="1200">
                    <a:solidFill>
                      <a:schemeClr val="tx1"/>
                    </a:solidFill>
                    <a:effectLst/>
                    <a:latin typeface="+mn-lt"/>
                    <a:ea typeface="+mn-ea"/>
                    <a:cs typeface="+mn-cs"/>
                  </a:rPr>
                  <a:t>𝑝_𝑆𝑦𝑠𝑡𝑒𝑚</a:t>
                </a:r>
                <a:r>
                  <a:rPr lang="en-US" sz="1200" kern="1200" dirty="0">
                    <a:solidFill>
                      <a:schemeClr val="tx1"/>
                    </a:solidFill>
                    <a:effectLst/>
                    <a:latin typeface="+mn-lt"/>
                    <a:ea typeface="+mn-ea"/>
                    <a:cs typeface="+mn-cs"/>
                  </a:rPr>
                  <a:t>, and a strong probability of memory persistence, </a:t>
                </a:r>
                <a:r>
                  <a:rPr lang="en-US" sz="1200" i="0" kern="1200">
                    <a:solidFill>
                      <a:schemeClr val="tx1"/>
                    </a:solidFill>
                    <a:effectLst/>
                    <a:latin typeface="+mn-lt"/>
                    <a:ea typeface="+mn-ea"/>
                    <a:cs typeface="+mn-cs"/>
                  </a:rPr>
                  <a:t>𝑝_𝑀</a:t>
                </a:r>
                <a:r>
                  <a:rPr lang="en-US" sz="1200" kern="1200" dirty="0">
                    <a:solidFill>
                      <a:schemeClr val="tx1"/>
                    </a:solidFill>
                    <a:effectLst/>
                    <a:latin typeface="+mn-lt"/>
                    <a:ea typeface="+mn-ea"/>
                    <a:cs typeface="+mn-cs"/>
                  </a:rPr>
                  <a:t>, in the North Delta reaches result in fish actively swimming against strong riverine flows. In the more tidally reversing Central, South and Western Delta regions, decreasing mean </a:t>
                </a:r>
                <a:r>
                  <a:rPr lang="en-US" sz="1200" kern="1200" dirty="0" smtClean="0">
                    <a:solidFill>
                      <a:schemeClr val="tx1"/>
                    </a:solidFill>
                    <a:effectLst/>
                    <a:latin typeface="+mn-lt"/>
                    <a:ea typeface="+mn-ea"/>
                    <a:cs typeface="+mn-cs"/>
                  </a:rPr>
                  <a:t>migration rate, </a:t>
                </a:r>
                <a:r>
                  <a:rPr lang="en-US" sz="1200" kern="1200" dirty="0">
                    <a:solidFill>
                      <a:schemeClr val="tx1"/>
                    </a:solidFill>
                    <a:effectLst/>
                    <a:latin typeface="+mn-lt"/>
                    <a:ea typeface="+mn-ea"/>
                    <a:cs typeface="+mn-cs"/>
                  </a:rPr>
                  <a:t>probabilities of rheotaxis, typically exceeding 0.5 and reduced memory persistence result in fish executing either movements that are directed weakly with or against the flow. The standard deviation in </a:t>
                </a:r>
                <a:r>
                  <a:rPr lang="en-US" sz="1200" kern="1200" dirty="0" smtClean="0">
                    <a:solidFill>
                      <a:schemeClr val="tx1"/>
                    </a:solidFill>
                    <a:effectLst/>
                    <a:latin typeface="+mn-lt"/>
                    <a:ea typeface="+mn-ea"/>
                    <a:cs typeface="+mn-cs"/>
                  </a:rPr>
                  <a:t>migration rates, </a:t>
                </a:r>
                <a:r>
                  <a:rPr lang="en-US" sz="1200" i="0" kern="1200">
                    <a:solidFill>
                      <a:schemeClr val="tx1"/>
                    </a:solidFill>
                    <a:effectLst/>
                    <a:latin typeface="+mn-lt"/>
                    <a:ea typeface="+mn-ea"/>
                    <a:cs typeface="+mn-cs"/>
                  </a:rPr>
                  <a:t>𝜎_|𝑢_S |^2</a:t>
                </a:r>
                <a:r>
                  <a:rPr lang="en-US" sz="1200" kern="1200" dirty="0">
                    <a:solidFill>
                      <a:schemeClr val="tx1"/>
                    </a:solidFill>
                    <a:effectLst/>
                    <a:latin typeface="+mn-lt"/>
                    <a:ea typeface="+mn-ea"/>
                    <a:cs typeface="+mn-cs"/>
                  </a:rPr>
                  <a:t>, generally increases through the Delta. Together, these parameters result in actions by the fish that increase migration rate and increasing dispersion with increasing proximity to the ocean, as we observed in the acoustic telemetry </a:t>
                </a:r>
                <a:r>
                  <a:rPr lang="en-US" sz="1200" kern="1200" dirty="0" smtClean="0">
                    <a:solidFill>
                      <a:schemeClr val="tx1"/>
                    </a:solidFill>
                    <a:effectLst/>
                    <a:latin typeface="+mn-lt"/>
                    <a:ea typeface="+mn-ea"/>
                    <a:cs typeface="+mn-cs"/>
                  </a:rPr>
                  <a:t>datasets.</a:t>
                </a:r>
                <a:endParaRPr lang="en-US" dirty="0"/>
              </a:p>
            </p:txBody>
          </p:sp>
        </mc:Fallback>
      </mc:AlternateContent>
      <p:sp>
        <p:nvSpPr>
          <p:cNvPr id="4" name="Slide Number Placeholder 3"/>
          <p:cNvSpPr>
            <a:spLocks noGrp="1"/>
          </p:cNvSpPr>
          <p:nvPr>
            <p:ph type="sldNum" sz="quarter" idx="10"/>
          </p:nvPr>
        </p:nvSpPr>
        <p:spPr/>
        <p:txBody>
          <a:bodyPr/>
          <a:lstStyle/>
          <a:p>
            <a:fld id="{097D395F-6D0B-4539-9F63-C8FEF28A3211}" type="slidenum">
              <a:rPr lang="en-US" smtClean="0"/>
              <a:t>40</a:t>
            </a:fld>
            <a:endParaRPr lang="en-US"/>
          </a:p>
        </p:txBody>
      </p:sp>
    </p:spTree>
    <p:extLst>
      <p:ext uri="{BB962C8B-B14F-4D97-AF65-F5344CB8AC3E}">
        <p14:creationId xmlns:p14="http://schemas.microsoft.com/office/powerpoint/2010/main" val="3617902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super high-level look at the model.</a:t>
            </a:r>
          </a:p>
        </p:txBody>
      </p:sp>
      <p:sp>
        <p:nvSpPr>
          <p:cNvPr id="4" name="Slide Number Placeholder 3"/>
          <p:cNvSpPr>
            <a:spLocks noGrp="1"/>
          </p:cNvSpPr>
          <p:nvPr>
            <p:ph type="sldNum" sz="quarter" idx="10"/>
          </p:nvPr>
        </p:nvSpPr>
        <p:spPr/>
        <p:txBody>
          <a:bodyPr/>
          <a:lstStyle/>
          <a:p>
            <a:fld id="{097D395F-6D0B-4539-9F63-C8FEF28A3211}" type="slidenum">
              <a:rPr lang="en-US" smtClean="0"/>
              <a:t>4</a:t>
            </a:fld>
            <a:endParaRPr lang="en-US"/>
          </a:p>
        </p:txBody>
      </p:sp>
    </p:spTree>
    <p:extLst>
      <p:ext uri="{BB962C8B-B14F-4D97-AF65-F5344CB8AC3E}">
        <p14:creationId xmlns:p14="http://schemas.microsoft.com/office/powerpoint/2010/main" val="814355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orientation and holding parameters allow simulated fish to move without losing ground continuously oceanward (or what we’ve called selective tidal stream transport in the past) in a way we observed in the 2D acoustic tracking studies. The trends in the half-saturation point,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𝑐</m:t>
                    </m:r>
                  </m:oMath>
                </a14:m>
                <a:r>
                  <a:rPr lang="en-US" sz="1200" kern="1200" dirty="0">
                    <a:solidFill>
                      <a:schemeClr val="tx1"/>
                    </a:solidFill>
                    <a:effectLst/>
                    <a:latin typeface="+mn-lt"/>
                    <a:ea typeface="+mn-ea"/>
                    <a:cs typeface="+mn-cs"/>
                  </a:rPr>
                  <a:t>, and slope,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of the logistic orientation probability function are both decreasing from the upstream end to the downstream end of the Delta. In the </a:t>
                </a:r>
                <a:r>
                  <a:rPr lang="en-US" sz="1200" kern="1200" dirty="0" err="1">
                    <a:solidFill>
                      <a:schemeClr val="tx1"/>
                    </a:solidFill>
                    <a:effectLst/>
                    <a:latin typeface="+mn-lt"/>
                    <a:ea typeface="+mn-ea"/>
                    <a:cs typeface="+mn-cs"/>
                  </a:rPr>
                  <a:t>nonreversing</a:t>
                </a:r>
                <a:r>
                  <a:rPr lang="en-US" sz="1200" kern="1200" dirty="0">
                    <a:solidFill>
                      <a:schemeClr val="tx1"/>
                    </a:solidFill>
                    <a:effectLst/>
                    <a:latin typeface="+mn-lt"/>
                    <a:ea typeface="+mn-ea"/>
                    <a:cs typeface="+mn-cs"/>
                  </a:rPr>
                  <a:t> flow reaches with strong oceanward flows, the net effect of these parameters in combination with the small values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𝑆𝑦𝑠𝑡𝑒𝑚</m:t>
                        </m:r>
                      </m:sub>
                    </m:sSub>
                  </m:oMath>
                </a14:m>
                <a:r>
                  <a:rPr lang="en-US" sz="1200" kern="1200" dirty="0">
                    <a:solidFill>
                      <a:schemeClr val="tx1"/>
                    </a:solidFill>
                    <a:effectLst/>
                    <a:latin typeface="+mn-lt"/>
                    <a:ea typeface="+mn-ea"/>
                    <a:cs typeface="+mn-cs"/>
                  </a:rPr>
                  <a:t> is to orient fish against the flow much more often than against the flow. In the tidal regions, these parameters allow the logistic response to be small when flows are weak, and thereby result in fish orientations that may switch between with and against the flow. When flows are directly strongly oceanward, the combination of these parameters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𝑆𝑦𝑠𝑡𝑒𝑚</m:t>
                        </m:r>
                      </m:sub>
                    </m:sSub>
                  </m:oMath>
                </a14:m>
                <a:r>
                  <a:rPr lang="en-US" sz="1200" kern="1200" dirty="0">
                    <a:solidFill>
                      <a:schemeClr val="tx1"/>
                    </a:solidFill>
                    <a:effectLst/>
                    <a:latin typeface="+mn-lt"/>
                    <a:ea typeface="+mn-ea"/>
                    <a:cs typeface="+mn-cs"/>
                  </a:rPr>
                  <a:t> allows fish to be oriented more often with the flow.</a:t>
                </a:r>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orientation and holding parameters allow simulated fish to move without losing ground continuously oceanward (or what we’ve called selective tidal stream transport in the past) in a way we observed </a:t>
                </a:r>
                <a:r>
                  <a:rPr lang="en-US" sz="1200" kern="1200" dirty="0">
                    <a:solidFill>
                      <a:schemeClr val="tx1"/>
                    </a:solidFill>
                    <a:effectLst/>
                    <a:latin typeface="+mn-lt"/>
                    <a:ea typeface="+mn-ea"/>
                    <a:cs typeface="+mn-cs"/>
                  </a:rPr>
                  <a:t>in the 2D acoustic tracking </a:t>
                </a:r>
                <a:r>
                  <a:rPr lang="en-US" sz="1200" kern="1200" dirty="0" smtClean="0">
                    <a:solidFill>
                      <a:schemeClr val="tx1"/>
                    </a:solidFill>
                    <a:effectLst/>
                    <a:latin typeface="+mn-lt"/>
                    <a:ea typeface="+mn-ea"/>
                    <a:cs typeface="+mn-cs"/>
                  </a:rPr>
                  <a:t>studies. </a:t>
                </a:r>
                <a:r>
                  <a:rPr lang="en-US" sz="1200" kern="1200" dirty="0">
                    <a:solidFill>
                      <a:schemeClr val="tx1"/>
                    </a:solidFill>
                    <a:effectLst/>
                    <a:latin typeface="+mn-lt"/>
                    <a:ea typeface="+mn-ea"/>
                    <a:cs typeface="+mn-cs"/>
                  </a:rPr>
                  <a:t>The trends in the half-saturation point, </a:t>
                </a:r>
                <a:r>
                  <a:rPr lang="en-US" sz="1200" i="0" kern="1200">
                    <a:solidFill>
                      <a:schemeClr val="tx1"/>
                    </a:solidFill>
                    <a:effectLst/>
                    <a:latin typeface="+mn-lt"/>
                    <a:ea typeface="+mn-ea"/>
                    <a:cs typeface="+mn-cs"/>
                  </a:rPr>
                  <a:t>𝑐</a:t>
                </a:r>
                <a:r>
                  <a:rPr lang="en-US" sz="1200" kern="1200" dirty="0">
                    <a:solidFill>
                      <a:schemeClr val="tx1"/>
                    </a:solidFill>
                    <a:effectLst/>
                    <a:latin typeface="+mn-lt"/>
                    <a:ea typeface="+mn-ea"/>
                    <a:cs typeface="+mn-cs"/>
                  </a:rPr>
                  <a:t>, and slope,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of the logistic orientation probability function are both decreasing from the upstream end to the downstream end of the Delta. In the </a:t>
                </a:r>
                <a:r>
                  <a:rPr lang="en-US" sz="1200" kern="1200" dirty="0" err="1" smtClean="0">
                    <a:solidFill>
                      <a:schemeClr val="tx1"/>
                    </a:solidFill>
                    <a:effectLst/>
                    <a:latin typeface="+mn-lt"/>
                    <a:ea typeface="+mn-ea"/>
                    <a:cs typeface="+mn-cs"/>
                  </a:rPr>
                  <a:t>nonreversing</a:t>
                </a:r>
                <a:r>
                  <a:rPr lang="en-US" sz="1200" kern="1200" dirty="0" smtClean="0">
                    <a:solidFill>
                      <a:schemeClr val="tx1"/>
                    </a:solidFill>
                    <a:effectLst/>
                    <a:latin typeface="+mn-lt"/>
                    <a:ea typeface="+mn-ea"/>
                    <a:cs typeface="+mn-cs"/>
                  </a:rPr>
                  <a:t> flow </a:t>
                </a:r>
                <a:r>
                  <a:rPr lang="en-US" sz="1200" kern="1200" dirty="0">
                    <a:solidFill>
                      <a:schemeClr val="tx1"/>
                    </a:solidFill>
                    <a:effectLst/>
                    <a:latin typeface="+mn-lt"/>
                    <a:ea typeface="+mn-ea"/>
                    <a:cs typeface="+mn-cs"/>
                  </a:rPr>
                  <a:t>reaches with strong oceanward flows, the net effect of these parameters in combination with the small values of </a:t>
                </a:r>
                <a:r>
                  <a:rPr lang="en-US" sz="1200" i="0" kern="1200">
                    <a:solidFill>
                      <a:schemeClr val="tx1"/>
                    </a:solidFill>
                    <a:effectLst/>
                    <a:latin typeface="+mn-lt"/>
                    <a:ea typeface="+mn-ea"/>
                    <a:cs typeface="+mn-cs"/>
                  </a:rPr>
                  <a:t>𝑝_𝑆𝑦𝑠𝑡𝑒𝑚</a:t>
                </a:r>
                <a:r>
                  <a:rPr lang="en-US" sz="1200" kern="1200" dirty="0">
                    <a:solidFill>
                      <a:schemeClr val="tx1"/>
                    </a:solidFill>
                    <a:effectLst/>
                    <a:latin typeface="+mn-lt"/>
                    <a:ea typeface="+mn-ea"/>
                    <a:cs typeface="+mn-cs"/>
                  </a:rPr>
                  <a:t> is to orient fish against the flow much more often than against the flow. In the tidal regions, these parameters allow the logistic response to be small when flows are weak, and thereby result in fish orientations that may switch between with and against the flow. When flows are directly strongly oceanward, the combination of these parameters and </a:t>
                </a:r>
                <a:r>
                  <a:rPr lang="en-US" sz="1200" i="0" kern="1200">
                    <a:solidFill>
                      <a:schemeClr val="tx1"/>
                    </a:solidFill>
                    <a:effectLst/>
                    <a:latin typeface="+mn-lt"/>
                    <a:ea typeface="+mn-ea"/>
                    <a:cs typeface="+mn-cs"/>
                  </a:rPr>
                  <a:t>𝑝_𝑆𝑦𝑠𝑡𝑒𝑚</a:t>
                </a:r>
                <a:r>
                  <a:rPr lang="en-US" sz="1200" kern="1200" dirty="0">
                    <a:solidFill>
                      <a:schemeClr val="tx1"/>
                    </a:solidFill>
                    <a:effectLst/>
                    <a:latin typeface="+mn-lt"/>
                    <a:ea typeface="+mn-ea"/>
                    <a:cs typeface="+mn-cs"/>
                  </a:rPr>
                  <a:t> allows fish to be oriented more often with the flow.</a:t>
                </a:r>
                <a:endParaRPr lang="en-US" dirty="0"/>
              </a:p>
            </p:txBody>
          </p:sp>
        </mc:Fallback>
      </mc:AlternateContent>
      <p:sp>
        <p:nvSpPr>
          <p:cNvPr id="4" name="Slide Number Placeholder 3"/>
          <p:cNvSpPr>
            <a:spLocks noGrp="1"/>
          </p:cNvSpPr>
          <p:nvPr>
            <p:ph type="sldNum" sz="quarter" idx="10"/>
          </p:nvPr>
        </p:nvSpPr>
        <p:spPr/>
        <p:txBody>
          <a:bodyPr/>
          <a:lstStyle/>
          <a:p>
            <a:fld id="{097D395F-6D0B-4539-9F63-C8FEF28A3211}" type="slidenum">
              <a:rPr lang="en-US" smtClean="0"/>
              <a:t>41</a:t>
            </a:fld>
            <a:endParaRPr lang="en-US"/>
          </a:p>
        </p:txBody>
      </p:sp>
    </p:spTree>
    <p:extLst>
      <p:ext uri="{BB962C8B-B14F-4D97-AF65-F5344CB8AC3E}">
        <p14:creationId xmlns:p14="http://schemas.microsoft.com/office/powerpoint/2010/main" val="2715418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strongly landward flow reversals, the threshold holding velocity,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𝐹</m:t>
                        </m:r>
                      </m:sub>
                    </m:sSub>
                  </m:oMath>
                </a14:m>
                <a:r>
                  <a:rPr lang="en-US" sz="1200" kern="1200" dirty="0">
                    <a:solidFill>
                      <a:schemeClr val="tx1"/>
                    </a:solidFill>
                    <a:effectLst/>
                    <a:latin typeface="+mn-lt"/>
                    <a:ea typeface="+mn-ea"/>
                    <a:cs typeface="+mn-cs"/>
                  </a:rPr>
                  <a:t>, and values of the holding probability,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𝐻</m:t>
                        </m:r>
                      </m:sub>
                    </m:sSub>
                    <m:r>
                      <a:rPr lang="en-US" sz="1200" i="1" kern="1200">
                        <a:solidFill>
                          <a:schemeClr val="tx1"/>
                        </a:solidFill>
                        <a:effectLst/>
                        <a:latin typeface="Cambria Math" panose="02040503050406030204" pitchFamily="18" charset="0"/>
                        <a:ea typeface="+mn-ea"/>
                        <a:cs typeface="+mn-cs"/>
                      </a:rPr>
                      <m:t>&gt;0.5</m:t>
                    </m:r>
                  </m:oMath>
                </a14:m>
                <a:r>
                  <a:rPr lang="en-US" sz="1200" kern="1200" dirty="0">
                    <a:solidFill>
                      <a:schemeClr val="tx1"/>
                    </a:solidFill>
                    <a:effectLst/>
                    <a:latin typeface="+mn-lt"/>
                    <a:ea typeface="+mn-ea"/>
                    <a:cs typeface="+mn-cs"/>
                  </a:rPr>
                  <a:t>, result in fish approximately maintaining position. The probability of swimming during the day,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𝐷𝑆</m:t>
                        </m:r>
                      </m:sub>
                    </m:sSub>
                  </m:oMath>
                </a14:m>
                <a:r>
                  <a:rPr lang="en-US" sz="1200" kern="1200" dirty="0">
                    <a:solidFill>
                      <a:schemeClr val="tx1"/>
                    </a:solidFill>
                    <a:effectLst/>
                    <a:latin typeface="+mn-lt"/>
                    <a:ea typeface="+mn-ea"/>
                    <a:cs typeface="+mn-cs"/>
                  </a:rPr>
                  <a:t>, is around 0.5, with no appreciable trend through the system, which is consistent with the values of around 0.34 to 0.75 obtained in this region from acoustic telemetry experiments by Chapman et al. (2013)</a:t>
                </a:r>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During strongly landward flow reversals, the threshold holding velocity, </a:t>
                </a:r>
                <a:r>
                  <a:rPr lang="en-US" sz="1200" i="0" kern="1200">
                    <a:solidFill>
                      <a:schemeClr val="tx1"/>
                    </a:solidFill>
                    <a:effectLst/>
                    <a:latin typeface="+mn-lt"/>
                    <a:ea typeface="+mn-ea"/>
                    <a:cs typeface="+mn-cs"/>
                  </a:rPr>
                  <a:t>𝑢_𝐹</a:t>
                </a:r>
                <a:r>
                  <a:rPr lang="en-US" sz="1200" kern="1200" dirty="0">
                    <a:solidFill>
                      <a:schemeClr val="tx1"/>
                    </a:solidFill>
                    <a:effectLst/>
                    <a:latin typeface="+mn-lt"/>
                    <a:ea typeface="+mn-ea"/>
                    <a:cs typeface="+mn-cs"/>
                  </a:rPr>
                  <a:t>, and values of the holding probability, </a:t>
                </a:r>
                <a:r>
                  <a:rPr lang="en-US" sz="1200" i="0" kern="1200">
                    <a:solidFill>
                      <a:schemeClr val="tx1"/>
                    </a:solidFill>
                    <a:effectLst/>
                    <a:latin typeface="+mn-lt"/>
                    <a:ea typeface="+mn-ea"/>
                    <a:cs typeface="+mn-cs"/>
                  </a:rPr>
                  <a:t>𝑝_𝐻&gt;0.5</a:t>
                </a:r>
                <a:r>
                  <a:rPr lang="en-US" sz="1200" kern="1200" dirty="0">
                    <a:solidFill>
                      <a:schemeClr val="tx1"/>
                    </a:solidFill>
                    <a:effectLst/>
                    <a:latin typeface="+mn-lt"/>
                    <a:ea typeface="+mn-ea"/>
                    <a:cs typeface="+mn-cs"/>
                  </a:rPr>
                  <a:t>, result in fish approximately maintaining position. The probability of swimming during the day, </a:t>
                </a:r>
                <a:r>
                  <a:rPr lang="en-US" sz="1200" i="0" kern="1200">
                    <a:solidFill>
                      <a:schemeClr val="tx1"/>
                    </a:solidFill>
                    <a:effectLst/>
                    <a:latin typeface="+mn-lt"/>
                    <a:ea typeface="+mn-ea"/>
                    <a:cs typeface="+mn-cs"/>
                  </a:rPr>
                  <a:t>𝑝_𝐷𝑆</a:t>
                </a:r>
                <a:r>
                  <a:rPr lang="en-US" sz="1200" kern="1200" dirty="0">
                    <a:solidFill>
                      <a:schemeClr val="tx1"/>
                    </a:solidFill>
                    <a:effectLst/>
                    <a:latin typeface="+mn-lt"/>
                    <a:ea typeface="+mn-ea"/>
                    <a:cs typeface="+mn-cs"/>
                  </a:rPr>
                  <a:t>, is around 0.5, with no appreciable trend through the system, which is consistent with the values of around 0.34 to 0.75 obtained in this region from acoustic telemetry experiments by Chapman et al. (2013)</a:t>
                </a:r>
                <a:endParaRPr lang="en-US" dirty="0"/>
              </a:p>
            </p:txBody>
          </p:sp>
        </mc:Fallback>
      </mc:AlternateContent>
      <p:sp>
        <p:nvSpPr>
          <p:cNvPr id="4" name="Slide Number Placeholder 3"/>
          <p:cNvSpPr>
            <a:spLocks noGrp="1"/>
          </p:cNvSpPr>
          <p:nvPr>
            <p:ph type="sldNum" sz="quarter" idx="10"/>
          </p:nvPr>
        </p:nvSpPr>
        <p:spPr/>
        <p:txBody>
          <a:bodyPr/>
          <a:lstStyle/>
          <a:p>
            <a:fld id="{097D395F-6D0B-4539-9F63-C8FEF28A3211}" type="slidenum">
              <a:rPr lang="en-US" smtClean="0"/>
              <a:t>42</a:t>
            </a:fld>
            <a:endParaRPr lang="en-US"/>
          </a:p>
        </p:txBody>
      </p:sp>
    </p:spTree>
    <p:extLst>
      <p:ext uri="{BB962C8B-B14F-4D97-AF65-F5344CB8AC3E}">
        <p14:creationId xmlns:p14="http://schemas.microsoft.com/office/powerpoint/2010/main" val="39510486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 free path length between predator encounters generally increases downstream through the system, while the random closing speed generally decreases. This results in an overall increasing likelihood of survival through the downstream reaches of the system. This spatial pattern is consistent with what NMFS researchers, Cyril Michel, Nick </a:t>
            </a:r>
            <a:r>
              <a:rPr lang="en-US" sz="1200" kern="1200" dirty="0" err="1">
                <a:solidFill>
                  <a:schemeClr val="tx1"/>
                </a:solidFill>
                <a:effectLst/>
                <a:latin typeface="+mn-lt"/>
                <a:ea typeface="+mn-ea"/>
                <a:cs typeface="+mn-cs"/>
              </a:rPr>
              <a:t>Demetras</a:t>
            </a:r>
            <a:r>
              <a:rPr lang="en-US" sz="1200" kern="1200" dirty="0">
                <a:solidFill>
                  <a:schemeClr val="tx1"/>
                </a:solidFill>
                <a:effectLst/>
                <a:latin typeface="+mn-lt"/>
                <a:ea typeface="+mn-ea"/>
                <a:cs typeface="+mn-cs"/>
              </a:rPr>
              <a:t> and others have found about predator assemblages</a:t>
            </a:r>
            <a:r>
              <a:rPr lang="en-US" sz="1200" kern="1200" baseline="0" dirty="0">
                <a:solidFill>
                  <a:schemeClr val="tx1"/>
                </a:solidFill>
                <a:effectLst/>
                <a:latin typeface="+mn-lt"/>
                <a:ea typeface="+mn-ea"/>
                <a:cs typeface="+mn-cs"/>
              </a:rPr>
              <a:t> and predation event recorders in the Delta. </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43</a:t>
            </a:fld>
            <a:endParaRPr lang="en-US"/>
          </a:p>
        </p:txBody>
      </p:sp>
    </p:spTree>
    <p:extLst>
      <p:ext uri="{BB962C8B-B14F-4D97-AF65-F5344CB8AC3E}">
        <p14:creationId xmlns:p14="http://schemas.microsoft.com/office/powerpoint/2010/main" val="1915557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So we have a model that’s</a:t>
            </a:r>
            <a:r>
              <a:rPr lang="en-US" baseline="0" dirty="0"/>
              <a:t> biologically realistic and consistent across scales, and that’s been calibrated and performs well out-of-sample. </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44</a:t>
            </a:fld>
            <a:endParaRPr lang="en-US"/>
          </a:p>
        </p:txBody>
      </p:sp>
    </p:spTree>
    <p:extLst>
      <p:ext uri="{BB962C8B-B14F-4D97-AF65-F5344CB8AC3E}">
        <p14:creationId xmlns:p14="http://schemas.microsoft.com/office/powerpoint/2010/main" val="3648361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all the regions, the modeled survivals are primarily sensitive only to the survival parameters.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nonreversing</a:t>
                </a:r>
                <a:r>
                  <a:rPr lang="en-US" sz="1200" kern="1200" dirty="0">
                    <a:solidFill>
                      <a:schemeClr val="tx1"/>
                    </a:solidFill>
                    <a:effectLst/>
                    <a:latin typeface="+mn-lt"/>
                    <a:ea typeface="+mn-ea"/>
                    <a:cs typeface="+mn-cs"/>
                  </a:rPr>
                  <a:t> reaches upstream of Georgiana Slough (top left panel corresponding to reach 1 in the coarse ePTM), the modeled travel times are likely most sensitive to the probability of daytime swimming,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𝐷𝑆</m:t>
                        </m:r>
                      </m:sub>
                    </m:sSub>
                  </m:oMath>
                </a14:m>
                <a:r>
                  <a:rPr lang="en-US" sz="1200" kern="1200" dirty="0">
                    <a:solidFill>
                      <a:schemeClr val="tx1"/>
                    </a:solidFill>
                    <a:effectLst/>
                    <a:latin typeface="+mn-lt"/>
                    <a:ea typeface="+mn-ea"/>
                    <a:cs typeface="+mn-cs"/>
                  </a:rPr>
                  <a:t>, the half-saturation point of the logistic orientation probability function,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𝑐</m:t>
                    </m:r>
                  </m:oMath>
                </a14:m>
                <a:r>
                  <a:rPr lang="en-US" sz="1200" kern="1200" dirty="0">
                    <a:solidFill>
                      <a:schemeClr val="tx1"/>
                    </a:solidFill>
                    <a:effectLst/>
                    <a:latin typeface="+mn-lt"/>
                    <a:ea typeface="+mn-ea"/>
                    <a:cs typeface="+mn-cs"/>
                  </a:rPr>
                  <a:t>, the probability of rheotaxis,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𝑆𝑦𝑠𝑡𝑒𝑚</m:t>
                        </m:r>
                      </m:sub>
                    </m:sSub>
                  </m:oMath>
                </a14:m>
                <a:r>
                  <a:rPr lang="en-US" sz="1200" kern="1200" dirty="0">
                    <a:solidFill>
                      <a:schemeClr val="tx1"/>
                    </a:solidFill>
                    <a:effectLst/>
                    <a:latin typeface="+mn-lt"/>
                    <a:ea typeface="+mn-ea"/>
                    <a:cs typeface="+mn-cs"/>
                  </a:rPr>
                  <a:t>, and the mean migration rate,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m:rPr>
                                    <m:sty m:val="p"/>
                                  </m:rPr>
                                  <a:rPr lang="en-US" sz="1200" kern="1200">
                                    <a:solidFill>
                                      <a:schemeClr val="tx1"/>
                                    </a:solidFill>
                                    <a:effectLst/>
                                    <a:latin typeface="Cambria Math" panose="02040503050406030204" pitchFamily="18" charset="0"/>
                                    <a:ea typeface="+mn-ea"/>
                                    <a:cs typeface="+mn-cs"/>
                                  </a:rPr>
                                  <m:t>S</m:t>
                                </m:r>
                              </m:sub>
                            </m:sSub>
                          </m:e>
                        </m:d>
                      </m:e>
                    </m:acc>
                  </m:oMath>
                </a14:m>
                <a:r>
                  <a:rPr lang="en-US" sz="1200" kern="1200" dirty="0">
                    <a:solidFill>
                      <a:schemeClr val="tx1"/>
                    </a:solidFill>
                    <a:effectLst/>
                    <a:latin typeface="+mn-lt"/>
                    <a:ea typeface="+mn-ea"/>
                    <a:cs typeface="+mn-cs"/>
                  </a:rPr>
                  <a:t> (the parameters with the strongest elementary effects). The model is relatively insensitive to the slope of the logistic function,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and standard deviation in migration rate,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𝜎</m:t>
                        </m:r>
                      </m:e>
                      <m:sub>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m:rPr>
                                    <m:sty m:val="p"/>
                                  </m:rPr>
                                  <a:rPr lang="en-US" sz="1200" kern="1200">
                                    <a:solidFill>
                                      <a:schemeClr val="tx1"/>
                                    </a:solidFill>
                                    <a:effectLst/>
                                    <a:latin typeface="Cambria Math" panose="02040503050406030204" pitchFamily="18" charset="0"/>
                                    <a:ea typeface="+mn-ea"/>
                                    <a:cs typeface="+mn-cs"/>
                                  </a:rPr>
                                  <m:t>S</m:t>
                                </m:r>
                              </m:sub>
                            </m:sSub>
                          </m:e>
                        </m:d>
                      </m:sub>
                      <m:sup>
                        <m:r>
                          <a:rPr lang="en-US" sz="1200" i="1" kern="1200">
                            <a:solidFill>
                              <a:schemeClr val="tx1"/>
                            </a:solidFill>
                            <a:effectLst/>
                            <a:latin typeface="Cambria Math" panose="02040503050406030204" pitchFamily="18" charset="0"/>
                            <a:ea typeface="+mn-ea"/>
                            <a:cs typeface="+mn-cs"/>
                          </a:rPr>
                          <m:t>2</m:t>
                        </m:r>
                      </m:sup>
                    </m:sSubSup>
                  </m:oMath>
                </a14:m>
                <a:r>
                  <a:rPr lang="en-US" sz="1200" kern="1200" dirty="0">
                    <a:solidFill>
                      <a:schemeClr val="tx1"/>
                    </a:solidFill>
                    <a:effectLst/>
                    <a:latin typeface="+mn-lt"/>
                    <a:ea typeface="+mn-ea"/>
                    <a:cs typeface="+mn-cs"/>
                  </a:rPr>
                  <a:t>, here owing to the strong oceanward currents and low observed spread of fish in this region.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Georgiana Slough, the Delta Cross Channel and in the interior Delta (top middle panel in corresponding to reach 2 in the coarse ePTM), we observe that the probability of memory persistence,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𝑀</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𝑆𝑦𝑠𝑡𝑒𝑚</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𝐷𝑆</m:t>
                        </m:r>
                      </m:sub>
                    </m:sSub>
                  </m:oMath>
                </a14:m>
                <a:r>
                  <a:rPr lang="en-US" sz="1200" kern="1200" dirty="0">
                    <a:solidFill>
                      <a:schemeClr val="tx1"/>
                    </a:solidFill>
                    <a:effectLst/>
                    <a:latin typeface="+mn-lt"/>
                    <a:ea typeface="+mn-ea"/>
                    <a:cs typeface="+mn-cs"/>
                  </a:rPr>
                  <a:t>,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m:rPr>
                                    <m:sty m:val="p"/>
                                  </m:rPr>
                                  <a:rPr lang="en-US" sz="1200" kern="1200">
                                    <a:solidFill>
                                      <a:schemeClr val="tx1"/>
                                    </a:solidFill>
                                    <a:effectLst/>
                                    <a:latin typeface="Cambria Math" panose="02040503050406030204" pitchFamily="18" charset="0"/>
                                    <a:ea typeface="+mn-ea"/>
                                    <a:cs typeface="+mn-cs"/>
                                  </a:rPr>
                                  <m:t>S</m:t>
                                </m:r>
                              </m:sub>
                            </m:sSub>
                          </m:e>
                        </m:d>
                      </m:e>
                    </m:acc>
                  </m:oMath>
                </a14:m>
                <a:r>
                  <a:rPr lang="en-US" sz="1200" kern="1200" dirty="0">
                    <a:solidFill>
                      <a:schemeClr val="tx1"/>
                    </a:solidFill>
                    <a:effectLst/>
                    <a:latin typeface="+mn-lt"/>
                    <a:ea typeface="+mn-ea"/>
                    <a:cs typeface="+mn-cs"/>
                  </a:rPr>
                  <a:t>,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𝜎</m:t>
                        </m:r>
                      </m:e>
                      <m:sub>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m:rPr>
                                    <m:sty m:val="p"/>
                                  </m:rPr>
                                  <a:rPr lang="en-US" sz="1200" kern="1200">
                                    <a:solidFill>
                                      <a:schemeClr val="tx1"/>
                                    </a:solidFill>
                                    <a:effectLst/>
                                    <a:latin typeface="Cambria Math" panose="02040503050406030204" pitchFamily="18" charset="0"/>
                                    <a:ea typeface="+mn-ea"/>
                                    <a:cs typeface="+mn-cs"/>
                                  </a:rPr>
                                  <m:t>S</m:t>
                                </m:r>
                              </m:sub>
                            </m:sSub>
                          </m:e>
                        </m:d>
                      </m:sub>
                      <m:sup>
                        <m:r>
                          <a:rPr lang="en-US" sz="1200" i="1" kern="1200">
                            <a:solidFill>
                              <a:schemeClr val="tx1"/>
                            </a:solidFill>
                            <a:effectLst/>
                            <a:latin typeface="Cambria Math" panose="02040503050406030204" pitchFamily="18" charset="0"/>
                            <a:ea typeface="+mn-ea"/>
                            <a:cs typeface="+mn-cs"/>
                          </a:rPr>
                          <m:t>2</m:t>
                        </m:r>
                      </m:sup>
                    </m:sSubSup>
                  </m:oMath>
                </a14:m>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contribute significantly to the sensitivity of the travel time simulation. This is because of the tidal nature of the flows in this region. The sensitivity to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in this region indicates that the shape of the logistic function, which dictates the rapidity of the response to changing flows is important here. Low values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𝛽</m:t>
                    </m:r>
                  </m:oMath>
                </a14:m>
                <a:r>
                  <a:rPr lang="en-US" sz="1200" kern="1200" dirty="0">
                    <a:solidFill>
                      <a:schemeClr val="tx1"/>
                    </a:solidFill>
                    <a:effectLst/>
                    <a:latin typeface="+mn-lt"/>
                    <a:ea typeface="+mn-ea"/>
                    <a:cs typeface="+mn-cs"/>
                  </a:rPr>
                  <a:t> will result in the probability of orienting with the flow responding sluggishly to changing flows, while large values will ensure a more rapid response.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Southwestern reaches of the Mainstem Sacramento River (top right panel corresponding to reach 3 in the coarse ePTM), the travel time simulations are most sensitive to the holding threshold water velocity,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𝐹</m:t>
                        </m:r>
                      </m:sub>
                    </m:sSub>
                  </m:oMath>
                </a14:m>
                <a:r>
                  <a:rPr lang="en-US" sz="1200" kern="1200" dirty="0">
                    <a:solidFill>
                      <a:schemeClr val="tx1"/>
                    </a:solidFill>
                    <a:effectLst/>
                    <a:latin typeface="+mn-lt"/>
                    <a:ea typeface="+mn-ea"/>
                    <a:cs typeface="+mn-cs"/>
                  </a:rPr>
                  <a:t>, probability of holding,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𝐻</m:t>
                        </m:r>
                      </m:sub>
                    </m:sSub>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𝑐</m:t>
                    </m:r>
                  </m:oMath>
                </a14:m>
                <a:r>
                  <a:rPr lang="en-US" sz="1200" kern="1200" dirty="0">
                    <a:solidFill>
                      <a:schemeClr val="tx1"/>
                    </a:solidFill>
                    <a:effectLst/>
                    <a:latin typeface="+mn-lt"/>
                    <a:ea typeface="+mn-ea"/>
                    <a:cs typeface="+mn-cs"/>
                  </a:rPr>
                  <a:t>,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m:rPr>
                                    <m:sty m:val="p"/>
                                  </m:rPr>
                                  <a:rPr lang="en-US" sz="1200" kern="1200">
                                    <a:solidFill>
                                      <a:schemeClr val="tx1"/>
                                    </a:solidFill>
                                    <a:effectLst/>
                                    <a:latin typeface="Cambria Math" panose="02040503050406030204" pitchFamily="18" charset="0"/>
                                    <a:ea typeface="+mn-ea"/>
                                    <a:cs typeface="+mn-cs"/>
                                  </a:rPr>
                                  <m:t>S</m:t>
                                </m:r>
                              </m:sub>
                            </m:sSub>
                          </m:e>
                        </m:d>
                      </m:e>
                    </m:acc>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𝑝</m:t>
                        </m:r>
                      </m:e>
                      <m:sub>
                        <m:r>
                          <a:rPr lang="en-US" sz="1200" i="1" kern="1200">
                            <a:solidFill>
                              <a:schemeClr val="tx1"/>
                            </a:solidFill>
                            <a:effectLst/>
                            <a:latin typeface="Cambria Math" panose="02040503050406030204" pitchFamily="18" charset="0"/>
                            <a:ea typeface="+mn-ea"/>
                            <a:cs typeface="+mn-cs"/>
                          </a:rPr>
                          <m:t>𝑆𝑦𝑠𝑡𝑒𝑚</m:t>
                        </m:r>
                      </m:sub>
                    </m:sSub>
                  </m:oMath>
                </a14:m>
                <a:r>
                  <a:rPr lang="en-US" sz="1200" kern="1200" dirty="0">
                    <a:solidFill>
                      <a:schemeClr val="tx1"/>
                    </a:solidFill>
                    <a:effectLst/>
                    <a:latin typeface="+mn-lt"/>
                    <a:ea typeface="+mn-ea"/>
                    <a:cs typeface="+mn-cs"/>
                  </a:rPr>
                  <a:t>. In this region, the dispersion of fish in the acoustic tagging data is large, and therefore the model is insensitive to values of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𝜎</m:t>
                        </m:r>
                      </m:e>
                      <m:sub>
                        <m:d>
                          <m:dPr>
                            <m:begChr m:val="|"/>
                            <m:end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m:rPr>
                                    <m:sty m:val="p"/>
                                  </m:rPr>
                                  <a:rPr lang="en-US" sz="1200" kern="1200">
                                    <a:solidFill>
                                      <a:schemeClr val="tx1"/>
                                    </a:solidFill>
                                    <a:effectLst/>
                                    <a:latin typeface="Cambria Math" panose="02040503050406030204" pitchFamily="18" charset="0"/>
                                    <a:ea typeface="+mn-ea"/>
                                    <a:cs typeface="+mn-cs"/>
                                  </a:rPr>
                                  <m:t>S</m:t>
                                </m:r>
                              </m:sub>
                            </m:sSub>
                          </m:e>
                        </m:d>
                      </m:sub>
                      <m:sup>
                        <m:r>
                          <a:rPr lang="en-US" sz="1200" i="1" kern="1200">
                            <a:solidFill>
                              <a:schemeClr val="tx1"/>
                            </a:solidFill>
                            <a:effectLst/>
                            <a:latin typeface="Cambria Math" panose="02040503050406030204" pitchFamily="18" charset="0"/>
                            <a:ea typeface="+mn-ea"/>
                            <a:cs typeface="+mn-cs"/>
                          </a:rPr>
                          <m:t>2</m:t>
                        </m:r>
                      </m:sup>
                    </m:sSubSup>
                  </m:oMath>
                </a14:m>
                <a:r>
                  <a:rPr lang="en-US" sz="1200" kern="1200" dirty="0">
                    <a:solidFill>
                      <a:schemeClr val="tx1"/>
                    </a:solidFill>
                    <a:effectLst/>
                    <a:latin typeface="+mn-lt"/>
                    <a:ea typeface="+mn-ea"/>
                    <a:cs typeface="+mn-cs"/>
                  </a:rPr>
                  <a:t>. However, as the flow strongly reverses here, fish behaviors will be highly sensitive to assumptions about the holding and rheotaxis mechanisms and these parameters will determine whether the model is able to recover the observed tidal ratcheting.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expectation of a well-constructed mechanistic model is that any sensitivity analysis should reveal parameter dependencies that will functionally change behavioral responses depending on the nature of the causal relationships hypothesized by the values of the most important parameters in the model. In a spatially explicit model such as the ePTM, the relative importance of parameters can vary spatially as the mechanisms underlying the physical movement of fish changes. The sensitivity analysis done using the coarse ePTM is able to qualitatively confirm that the model is able to represent the hypothesized mechanisms of fish movements. </a:t>
                </a:r>
              </a:p>
              <a:p>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all the regions, the modeled survivals are primarily sensitive only to the survival parameters.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nonreversing</a:t>
                </a:r>
                <a:r>
                  <a:rPr lang="en-US" sz="1200" kern="1200" dirty="0" smtClean="0">
                    <a:solidFill>
                      <a:schemeClr val="tx1"/>
                    </a:solidFill>
                    <a:effectLst/>
                    <a:latin typeface="+mn-lt"/>
                    <a:ea typeface="+mn-ea"/>
                    <a:cs typeface="+mn-cs"/>
                  </a:rPr>
                  <a:t> reaches upstream of Georgiana Slough (top left panel corresponding to reach 1 in the coarse ePTM), the modeled travel times are likely most sensitive to the probability of daytime swimming, </a:t>
                </a:r>
                <a:r>
                  <a:rPr lang="en-US" sz="1200" i="0" kern="1200">
                    <a:solidFill>
                      <a:schemeClr val="tx1"/>
                    </a:solidFill>
                    <a:effectLst/>
                    <a:latin typeface="+mn-lt"/>
                    <a:ea typeface="+mn-ea"/>
                    <a:cs typeface="+mn-cs"/>
                  </a:rPr>
                  <a:t>𝑝_𝐷𝑆</a:t>
                </a:r>
                <a:r>
                  <a:rPr lang="en-US" sz="1200" kern="1200" dirty="0">
                    <a:solidFill>
                      <a:schemeClr val="tx1"/>
                    </a:solidFill>
                    <a:effectLst/>
                    <a:latin typeface="+mn-lt"/>
                    <a:ea typeface="+mn-ea"/>
                    <a:cs typeface="+mn-cs"/>
                  </a:rPr>
                  <a:t>, the half-saturation point of the logistic orientation probability function, </a:t>
                </a:r>
                <a:r>
                  <a:rPr lang="en-US" sz="1200" i="0" kern="1200">
                    <a:solidFill>
                      <a:schemeClr val="tx1"/>
                    </a:solidFill>
                    <a:effectLst/>
                    <a:latin typeface="+mn-lt"/>
                    <a:ea typeface="+mn-ea"/>
                    <a:cs typeface="+mn-cs"/>
                  </a:rPr>
                  <a:t>𝑐</a:t>
                </a:r>
                <a:r>
                  <a:rPr lang="en-US" sz="1200" kern="1200" dirty="0">
                    <a:solidFill>
                      <a:schemeClr val="tx1"/>
                    </a:solidFill>
                    <a:effectLst/>
                    <a:latin typeface="+mn-lt"/>
                    <a:ea typeface="+mn-ea"/>
                    <a:cs typeface="+mn-cs"/>
                  </a:rPr>
                  <a:t>, the probability of rheotaxis, </a:t>
                </a:r>
                <a:r>
                  <a:rPr lang="en-US" sz="1200" i="0" kern="1200">
                    <a:solidFill>
                      <a:schemeClr val="tx1"/>
                    </a:solidFill>
                    <a:effectLst/>
                    <a:latin typeface="+mn-lt"/>
                    <a:ea typeface="+mn-ea"/>
                    <a:cs typeface="+mn-cs"/>
                  </a:rPr>
                  <a:t>𝑝_𝑆𝑦𝑠𝑡𝑒𝑚</a:t>
                </a:r>
                <a:r>
                  <a:rPr lang="en-US" sz="1200" kern="1200" dirty="0">
                    <a:solidFill>
                      <a:schemeClr val="tx1"/>
                    </a:solidFill>
                    <a:effectLst/>
                    <a:latin typeface="+mn-lt"/>
                    <a:ea typeface="+mn-ea"/>
                    <a:cs typeface="+mn-cs"/>
                  </a:rPr>
                  <a:t>, and the mean </a:t>
                </a:r>
                <a:r>
                  <a:rPr lang="en-US" sz="1200" kern="1200" dirty="0" smtClean="0">
                    <a:solidFill>
                      <a:schemeClr val="tx1"/>
                    </a:solidFill>
                    <a:effectLst/>
                    <a:latin typeface="+mn-lt"/>
                    <a:ea typeface="+mn-ea"/>
                    <a:cs typeface="+mn-cs"/>
                  </a:rPr>
                  <a:t>migration rate, </a:t>
                </a:r>
                <a:r>
                  <a:rPr lang="en-US" sz="1200" i="0" kern="1200">
                    <a:solidFill>
                      <a:schemeClr val="tx1"/>
                    </a:solidFill>
                    <a:effectLst/>
                    <a:latin typeface="+mn-lt"/>
                    <a:ea typeface="+mn-ea"/>
                    <a:cs typeface="+mn-cs"/>
                  </a:rPr>
                  <a:t>(|𝑢_S | ) ̅</a:t>
                </a:r>
                <a:r>
                  <a:rPr lang="en-US" sz="1200" kern="1200" dirty="0">
                    <a:solidFill>
                      <a:schemeClr val="tx1"/>
                    </a:solidFill>
                    <a:effectLst/>
                    <a:latin typeface="+mn-lt"/>
                    <a:ea typeface="+mn-ea"/>
                    <a:cs typeface="+mn-cs"/>
                  </a:rPr>
                  <a:t> (the parameters with the strongest elementary effects). The model is relatively insensitive to the slope of the logistic function,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and standard deviation in </a:t>
                </a:r>
                <a:r>
                  <a:rPr lang="en-US" sz="1200" kern="1200" dirty="0" smtClean="0">
                    <a:solidFill>
                      <a:schemeClr val="tx1"/>
                    </a:solidFill>
                    <a:effectLst/>
                    <a:latin typeface="+mn-lt"/>
                    <a:ea typeface="+mn-ea"/>
                    <a:cs typeface="+mn-cs"/>
                  </a:rPr>
                  <a:t>migration rate, </a:t>
                </a:r>
                <a:r>
                  <a:rPr lang="en-US" sz="1200" i="0" kern="1200">
                    <a:solidFill>
                      <a:schemeClr val="tx1"/>
                    </a:solidFill>
                    <a:effectLst/>
                    <a:latin typeface="+mn-lt"/>
                    <a:ea typeface="+mn-ea"/>
                    <a:cs typeface="+mn-cs"/>
                  </a:rPr>
                  <a:t>𝜎_|𝑢_S |^2</a:t>
                </a:r>
                <a:r>
                  <a:rPr lang="en-US" sz="1200" kern="1200" dirty="0">
                    <a:solidFill>
                      <a:schemeClr val="tx1"/>
                    </a:solidFill>
                    <a:effectLst/>
                    <a:latin typeface="+mn-lt"/>
                    <a:ea typeface="+mn-ea"/>
                    <a:cs typeface="+mn-cs"/>
                  </a:rPr>
                  <a:t>, here owing to the strong oceanward currents and low observed spread of fish in this region. </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Georgiana Slough, the Delta Cross Channel and in the interior Delta (top middle panel in </a:t>
                </a:r>
                <a:r>
                  <a:rPr lang="en-US" sz="1200" kern="1200" dirty="0" smtClean="0">
                    <a:solidFill>
                      <a:schemeClr val="tx1"/>
                    </a:solidFill>
                    <a:effectLst/>
                    <a:latin typeface="+mn-lt"/>
                    <a:ea typeface="+mn-ea"/>
                    <a:cs typeface="+mn-cs"/>
                  </a:rPr>
                  <a:t>corresponding </a:t>
                </a:r>
                <a:r>
                  <a:rPr lang="en-US" sz="1200" kern="1200" dirty="0">
                    <a:solidFill>
                      <a:schemeClr val="tx1"/>
                    </a:solidFill>
                    <a:effectLst/>
                    <a:latin typeface="+mn-lt"/>
                    <a:ea typeface="+mn-ea"/>
                    <a:cs typeface="+mn-cs"/>
                  </a:rPr>
                  <a:t>to reach 2 in the </a:t>
                </a:r>
                <a:r>
                  <a:rPr lang="en-US" sz="1200" kern="1200" dirty="0" smtClean="0">
                    <a:solidFill>
                      <a:schemeClr val="tx1"/>
                    </a:solidFill>
                    <a:effectLst/>
                    <a:latin typeface="+mn-lt"/>
                    <a:ea typeface="+mn-ea"/>
                    <a:cs typeface="+mn-cs"/>
                  </a:rPr>
                  <a:t>coarse ePTM</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we observe that the probability of memory persistence, </a:t>
                </a:r>
                <a:r>
                  <a:rPr lang="en-US" sz="1200" i="0" kern="1200">
                    <a:solidFill>
                      <a:schemeClr val="tx1"/>
                    </a:solidFill>
                    <a:effectLst/>
                    <a:latin typeface="+mn-lt"/>
                    <a:ea typeface="+mn-ea"/>
                    <a:cs typeface="+mn-cs"/>
                  </a:rPr>
                  <a:t>𝑝_𝑀</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𝑝_𝑆𝑦𝑠𝑡𝑒𝑚</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𝑝_𝐷𝑆</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(|𝑢_S | ) ̅</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𝜎_|𝑢_S |^2</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contribute significantly to the sensitivity of the travel time simulation. This is because of the tidal nature of the flows in this </a:t>
                </a:r>
                <a:r>
                  <a:rPr lang="en-US" sz="1200" kern="1200" dirty="0" smtClean="0">
                    <a:solidFill>
                      <a:schemeClr val="tx1"/>
                    </a:solidFill>
                    <a:effectLst/>
                    <a:latin typeface="+mn-lt"/>
                    <a:ea typeface="+mn-ea"/>
                    <a:cs typeface="+mn-cs"/>
                  </a:rPr>
                  <a:t>region. </a:t>
                </a:r>
                <a:r>
                  <a:rPr lang="en-US" sz="1200" kern="1200" dirty="0">
                    <a:solidFill>
                      <a:schemeClr val="tx1"/>
                    </a:solidFill>
                    <a:effectLst/>
                    <a:latin typeface="+mn-lt"/>
                    <a:ea typeface="+mn-ea"/>
                    <a:cs typeface="+mn-cs"/>
                  </a:rPr>
                  <a:t>The sensitivity to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in this region indicates that the shape of the logistic function, which dictates the rapidity of the response to changing flows is important here. Low values of </a:t>
                </a:r>
                <a:r>
                  <a:rPr lang="en-US" sz="1200" i="0" kern="1200">
                    <a:solidFill>
                      <a:schemeClr val="tx1"/>
                    </a:solidFill>
                    <a:effectLst/>
                    <a:latin typeface="+mn-lt"/>
                    <a:ea typeface="+mn-ea"/>
                    <a:cs typeface="+mn-cs"/>
                  </a:rPr>
                  <a:t>𝛽</a:t>
                </a:r>
                <a:r>
                  <a:rPr lang="en-US" sz="1200" kern="1200" dirty="0">
                    <a:solidFill>
                      <a:schemeClr val="tx1"/>
                    </a:solidFill>
                    <a:effectLst/>
                    <a:latin typeface="+mn-lt"/>
                    <a:ea typeface="+mn-ea"/>
                    <a:cs typeface="+mn-cs"/>
                  </a:rPr>
                  <a:t> will result in the probability of orienting with the flow responding sluggishly to changing flows, while large values will ensure a more rapid response</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Southwestern reaches of the Mainstem Sacramento River (top right panel </a:t>
                </a:r>
                <a:r>
                  <a:rPr lang="en-US" sz="1200" kern="1200" dirty="0" smtClean="0">
                    <a:solidFill>
                      <a:schemeClr val="tx1"/>
                    </a:solidFill>
                    <a:effectLst/>
                    <a:latin typeface="+mn-lt"/>
                    <a:ea typeface="+mn-ea"/>
                    <a:cs typeface="+mn-cs"/>
                  </a:rPr>
                  <a:t>corresponding </a:t>
                </a:r>
                <a:r>
                  <a:rPr lang="en-US" sz="1200" kern="1200" dirty="0">
                    <a:solidFill>
                      <a:schemeClr val="tx1"/>
                    </a:solidFill>
                    <a:effectLst/>
                    <a:latin typeface="+mn-lt"/>
                    <a:ea typeface="+mn-ea"/>
                    <a:cs typeface="+mn-cs"/>
                  </a:rPr>
                  <a:t>to reach </a:t>
                </a:r>
                <a:r>
                  <a:rPr lang="en-US" sz="1200" kern="1200" dirty="0" smtClean="0">
                    <a:solidFill>
                      <a:schemeClr val="tx1"/>
                    </a:solidFill>
                    <a:effectLst/>
                    <a:latin typeface="+mn-lt"/>
                    <a:ea typeface="+mn-ea"/>
                    <a:cs typeface="+mn-cs"/>
                  </a:rPr>
                  <a:t>3 </a:t>
                </a:r>
                <a:r>
                  <a:rPr lang="en-US" sz="1200" kern="1200" dirty="0">
                    <a:solidFill>
                      <a:schemeClr val="tx1"/>
                    </a:solidFill>
                    <a:effectLst/>
                    <a:latin typeface="+mn-lt"/>
                    <a:ea typeface="+mn-ea"/>
                    <a:cs typeface="+mn-cs"/>
                  </a:rPr>
                  <a:t>in the </a:t>
                </a:r>
                <a:r>
                  <a:rPr lang="en-US" sz="1200" kern="1200" dirty="0" smtClean="0">
                    <a:solidFill>
                      <a:schemeClr val="tx1"/>
                    </a:solidFill>
                    <a:effectLst/>
                    <a:latin typeface="+mn-lt"/>
                    <a:ea typeface="+mn-ea"/>
                    <a:cs typeface="+mn-cs"/>
                  </a:rPr>
                  <a:t>coarse ePTM</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the travel time simulations are most sensitive to the holding threshold water velocity, </a:t>
                </a:r>
                <a:r>
                  <a:rPr lang="en-US" sz="1200" i="0" kern="1200">
                    <a:solidFill>
                      <a:schemeClr val="tx1"/>
                    </a:solidFill>
                    <a:effectLst/>
                    <a:latin typeface="+mn-lt"/>
                    <a:ea typeface="+mn-ea"/>
                    <a:cs typeface="+mn-cs"/>
                  </a:rPr>
                  <a:t>𝑢_𝐹</a:t>
                </a:r>
                <a:r>
                  <a:rPr lang="en-US" sz="1200" kern="1200" dirty="0">
                    <a:solidFill>
                      <a:schemeClr val="tx1"/>
                    </a:solidFill>
                    <a:effectLst/>
                    <a:latin typeface="+mn-lt"/>
                    <a:ea typeface="+mn-ea"/>
                    <a:cs typeface="+mn-cs"/>
                  </a:rPr>
                  <a:t>, probability of holding, </a:t>
                </a:r>
                <a:r>
                  <a:rPr lang="en-US" sz="1200" i="0" kern="1200">
                    <a:solidFill>
                      <a:schemeClr val="tx1"/>
                    </a:solidFill>
                    <a:effectLst/>
                    <a:latin typeface="+mn-lt"/>
                    <a:ea typeface="+mn-ea"/>
                    <a:cs typeface="+mn-cs"/>
                  </a:rPr>
                  <a:t>𝑝_𝐻</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𝑐</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(|𝑢_S | ) ̅</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𝑝_𝑆𝑦𝑠𝑡𝑒𝑚</a:t>
                </a:r>
                <a:r>
                  <a:rPr lang="en-US" sz="1200" kern="1200" dirty="0">
                    <a:solidFill>
                      <a:schemeClr val="tx1"/>
                    </a:solidFill>
                    <a:effectLst/>
                    <a:latin typeface="+mn-lt"/>
                    <a:ea typeface="+mn-ea"/>
                    <a:cs typeface="+mn-cs"/>
                  </a:rPr>
                  <a:t>. In this region, the dispersion of fish in the acoustic tagging data is large, and therefore the model is insensitive to values of </a:t>
                </a:r>
                <a:r>
                  <a:rPr lang="en-US" sz="1200" i="0" kern="1200">
                    <a:solidFill>
                      <a:schemeClr val="tx1"/>
                    </a:solidFill>
                    <a:effectLst/>
                    <a:latin typeface="+mn-lt"/>
                    <a:ea typeface="+mn-ea"/>
                    <a:cs typeface="+mn-cs"/>
                  </a:rPr>
                  <a:t>𝜎_|𝑢_S |^2</a:t>
                </a:r>
                <a:r>
                  <a:rPr lang="en-US" sz="1200" kern="1200" dirty="0">
                    <a:solidFill>
                      <a:schemeClr val="tx1"/>
                    </a:solidFill>
                    <a:effectLst/>
                    <a:latin typeface="+mn-lt"/>
                    <a:ea typeface="+mn-ea"/>
                    <a:cs typeface="+mn-cs"/>
                  </a:rPr>
                  <a:t>. However, as the flow strongly reverses here, fish behaviors will be highly sensitive to assumptions about the holding and rheotaxis mechanisms and these parameters will determine whether the model is able to recover the observed tidal ratcheting</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expectation of a well-constructed mechanistic model is that any sensitivity analysis should reveal parameter dependencies that will functionally change behavioral responses depending on the nature of the causal relationships hypothesized by the values of the most important parameters in the model. In a spatially explicit model such as the ePTM, the relative importance of parameters can vary spatially as the mechanisms underlying the physical movement of fish changes. The sensitivity analysis done using the </a:t>
                </a:r>
                <a:r>
                  <a:rPr lang="en-US" sz="1200" kern="1200" dirty="0" smtClean="0">
                    <a:solidFill>
                      <a:schemeClr val="tx1"/>
                    </a:solidFill>
                    <a:effectLst/>
                    <a:latin typeface="+mn-lt"/>
                    <a:ea typeface="+mn-ea"/>
                    <a:cs typeface="+mn-cs"/>
                  </a:rPr>
                  <a:t>coarse ePTM </a:t>
                </a:r>
                <a:r>
                  <a:rPr lang="en-US" sz="1200" kern="1200" dirty="0">
                    <a:solidFill>
                      <a:schemeClr val="tx1"/>
                    </a:solidFill>
                    <a:effectLst/>
                    <a:latin typeface="+mn-lt"/>
                    <a:ea typeface="+mn-ea"/>
                    <a:cs typeface="+mn-cs"/>
                  </a:rPr>
                  <a:t>is able to qualitatively confirm that the model is able to represent the hypothesized mechanisms of fish </a:t>
                </a:r>
                <a:r>
                  <a:rPr lang="en-US" sz="1200" kern="1200" dirty="0" smtClean="0">
                    <a:solidFill>
                      <a:schemeClr val="tx1"/>
                    </a:solidFill>
                    <a:effectLst/>
                    <a:latin typeface="+mn-lt"/>
                    <a:ea typeface="+mn-ea"/>
                    <a:cs typeface="+mn-cs"/>
                  </a:rPr>
                  <a:t>movements. </a:t>
                </a:r>
              </a:p>
              <a:p>
                <a:endParaRPr lang="en-US" sz="1200" kern="1200" dirty="0" smtClean="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097D395F-6D0B-4539-9F63-C8FEF28A3211}" type="slidenum">
              <a:rPr lang="en-US" smtClean="0"/>
              <a:t>46</a:t>
            </a:fld>
            <a:endParaRPr lang="en-US"/>
          </a:p>
        </p:txBody>
      </p:sp>
    </p:spTree>
    <p:extLst>
      <p:ext uri="{BB962C8B-B14F-4D97-AF65-F5344CB8AC3E}">
        <p14:creationId xmlns:p14="http://schemas.microsoft.com/office/powerpoint/2010/main" val="187026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Pared down to its bones …</a:t>
            </a:r>
          </a:p>
        </p:txBody>
      </p:sp>
      <p:sp>
        <p:nvSpPr>
          <p:cNvPr id="4" name="Slide Number Placeholder 3"/>
          <p:cNvSpPr>
            <a:spLocks noGrp="1"/>
          </p:cNvSpPr>
          <p:nvPr>
            <p:ph type="sldNum" sz="quarter" idx="10"/>
          </p:nvPr>
        </p:nvSpPr>
        <p:spPr/>
        <p:txBody>
          <a:bodyPr/>
          <a:lstStyle/>
          <a:p>
            <a:fld id="{097D395F-6D0B-4539-9F63-C8FEF28A3211}" type="slidenum">
              <a:rPr lang="en-US" smtClean="0"/>
              <a:t>5</a:t>
            </a:fld>
            <a:endParaRPr lang="en-US"/>
          </a:p>
        </p:txBody>
      </p:sp>
    </p:spTree>
    <p:extLst>
      <p:ext uri="{BB962C8B-B14F-4D97-AF65-F5344CB8AC3E}">
        <p14:creationId xmlns:p14="http://schemas.microsoft.com/office/powerpoint/2010/main" val="107295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ePTM is just a model that layers behavioral decisions, that could be made in a fish’s brain shown here, on movement in addition to movement according to the local flow, like in the flow field shown here, to move fish through the system. In the ePTM, by behavior, we mean 15-minute averaged movements, and not instant-to-instant behaviors. Of course, even these averaged “behaviors” are very complex, and their combination with time-averaged hydrodynamics result in random movements. Let’s look at this interplay in more detail. </a:t>
            </a:r>
          </a:p>
        </p:txBody>
      </p:sp>
      <p:sp>
        <p:nvSpPr>
          <p:cNvPr id="4" name="Slide Number Placeholder 3"/>
          <p:cNvSpPr>
            <a:spLocks noGrp="1"/>
          </p:cNvSpPr>
          <p:nvPr>
            <p:ph type="sldNum" sz="quarter" idx="10"/>
          </p:nvPr>
        </p:nvSpPr>
        <p:spPr/>
        <p:txBody>
          <a:bodyPr/>
          <a:lstStyle/>
          <a:p>
            <a:fld id="{097D395F-6D0B-4539-9F63-C8FEF28A3211}" type="slidenum">
              <a:rPr lang="en-US" smtClean="0"/>
              <a:t>6</a:t>
            </a:fld>
            <a:endParaRPr lang="en-US"/>
          </a:p>
        </p:txBody>
      </p:sp>
    </p:spTree>
    <p:extLst>
      <p:ext uri="{BB962C8B-B14F-4D97-AF65-F5344CB8AC3E}">
        <p14:creationId xmlns:p14="http://schemas.microsoft.com/office/powerpoint/2010/main" val="283280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behavior aspect of the model has five components: movement, holding, orientation, predation and routing. If</a:t>
            </a:r>
            <a:r>
              <a:rPr lang="en-US" baseline="0" dirty="0"/>
              <a:t> you would like to know more about the intricacies of these components, the WRLCM website hosts the ePTM study plan, and the GitHub repo hosts a video of the talk I gave at the Bay Delta Science Conference earlier this year. Of these, routing is purely hydrodynamic and follows the critical </a:t>
            </a:r>
            <a:r>
              <a:rPr lang="en-US" baseline="0" dirty="0" err="1"/>
              <a:t>streakline</a:t>
            </a:r>
            <a:r>
              <a:rPr lang="en-US" baseline="0" dirty="0"/>
              <a:t> approach. We don’t have any calibration parameters associated with routing at the moment.</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7</a:t>
            </a:fld>
            <a:endParaRPr lang="en-US"/>
          </a:p>
        </p:txBody>
      </p:sp>
    </p:spTree>
    <p:extLst>
      <p:ext uri="{BB962C8B-B14F-4D97-AF65-F5344CB8AC3E}">
        <p14:creationId xmlns:p14="http://schemas.microsoft.com/office/powerpoint/2010/main" val="1478290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ePTM is a spatially explicit model, which means that, technically, each point within the model domain can have a different behavior parameter</a:t>
            </a:r>
            <a:r>
              <a:rPr lang="en-US" baseline="0" dirty="0"/>
              <a:t> combination associated with it. </a:t>
            </a:r>
            <a:r>
              <a:rPr lang="en-US" baseline="0" dirty="0" err="1"/>
              <a:t>Ut</a:t>
            </a:r>
            <a:r>
              <a:rPr lang="en-US" baseline="0" dirty="0"/>
              <a:t> we’ve made the following design choice.</a:t>
            </a:r>
            <a:endParaRPr lang="en-US" dirty="0"/>
          </a:p>
          <a:p>
            <a:endParaRPr lang="en-US" dirty="0"/>
          </a:p>
          <a:p>
            <a:r>
              <a:rPr lang="en-US" dirty="0"/>
              <a:t>We</a:t>
            </a:r>
            <a:r>
              <a:rPr lang="en-US" baseline="0" dirty="0"/>
              <a:t> have used VEMCO tagged late Fall-run Chinook released between 2006 and 2010 and mark-recapture analysis done by Russ to calibrate the model. To be consistent with that analysis, and to keep things tractable, we have allowed behavior parameter values to be constant within each of the 9 reaches in Russ’ analysis. So, with 11 parameters in all, the model has a total of 99 tunable behavior parameters. Let’s see how we fit these.</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8</a:t>
            </a:fld>
            <a:endParaRPr lang="en-US"/>
          </a:p>
        </p:txBody>
      </p:sp>
    </p:spTree>
    <p:extLst>
      <p:ext uri="{BB962C8B-B14F-4D97-AF65-F5344CB8AC3E}">
        <p14:creationId xmlns:p14="http://schemas.microsoft.com/office/powerpoint/2010/main" val="307076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if you aren’t all caught up with the model structure.</a:t>
            </a:r>
            <a:r>
              <a:rPr lang="en-US" baseline="0" dirty="0"/>
              <a:t> There are lots of resources we have put out you can look at later, and an annotated version of this slide deck will also go up on the GitHub repo and the WRLCM website. Now, I’ll walk through the calibration process and share results. For model calibration, we used VEMCO tagged late Fall-run Chinook released in 8 batches between 2006 and 2010, and put through the ringer by Russ Perry, Adam Pope and others at USGS. This dataset had a total of 1,583 fish, and was the most optimal to use in terms of telemetry station coverage and number of fish. Newer datasets from the JSATS program are available, but we held these for out-of-sample validation. To fit the migration parameters, we used the travel time distributions estimated using first arrival times at telemetry station pairs, and to fit survival parameters, we used Russ Perry and Adam Pope’s CJS analysis, which they reported in their copiously cited 2018 paper. I’ll walk through the calibration process next.</a:t>
            </a:r>
            <a:endParaRPr lang="en-US" dirty="0"/>
          </a:p>
        </p:txBody>
      </p:sp>
      <p:sp>
        <p:nvSpPr>
          <p:cNvPr id="4" name="Slide Number Placeholder 3"/>
          <p:cNvSpPr>
            <a:spLocks noGrp="1"/>
          </p:cNvSpPr>
          <p:nvPr>
            <p:ph type="sldNum" sz="quarter" idx="10"/>
          </p:nvPr>
        </p:nvSpPr>
        <p:spPr/>
        <p:txBody>
          <a:bodyPr/>
          <a:lstStyle/>
          <a:p>
            <a:fld id="{097D395F-6D0B-4539-9F63-C8FEF28A3211}" type="slidenum">
              <a:rPr lang="en-US" smtClean="0"/>
              <a:t>9</a:t>
            </a:fld>
            <a:endParaRPr lang="en-US"/>
          </a:p>
        </p:txBody>
      </p:sp>
    </p:spTree>
    <p:extLst>
      <p:ext uri="{BB962C8B-B14F-4D97-AF65-F5344CB8AC3E}">
        <p14:creationId xmlns:p14="http://schemas.microsoft.com/office/powerpoint/2010/main" val="118350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2497105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372406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2952789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361897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406153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December 1, 2021</a:t>
            </a:r>
          </a:p>
        </p:txBody>
      </p:sp>
      <p:sp>
        <p:nvSpPr>
          <p:cNvPr id="6" name="Footer Placeholder 5"/>
          <p:cNvSpPr>
            <a:spLocks noGrp="1"/>
          </p:cNvSpPr>
          <p:nvPr>
            <p:ph type="ftr" sz="quarter" idx="11"/>
          </p:nvPr>
        </p:nvSpPr>
        <p:spPr/>
        <p:txBody>
          <a:bodyPr/>
          <a:lstStyle/>
          <a:p>
            <a:r>
              <a:rPr lang="en-US"/>
              <a:t>ePTM v2 development team</a:t>
            </a:r>
          </a:p>
        </p:txBody>
      </p:sp>
      <p:sp>
        <p:nvSpPr>
          <p:cNvPr id="7" name="Slide Number Placeholder 6"/>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67914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December 1, 2021</a:t>
            </a:r>
          </a:p>
        </p:txBody>
      </p:sp>
      <p:sp>
        <p:nvSpPr>
          <p:cNvPr id="8" name="Footer Placeholder 7"/>
          <p:cNvSpPr>
            <a:spLocks noGrp="1"/>
          </p:cNvSpPr>
          <p:nvPr>
            <p:ph type="ftr" sz="quarter" idx="11"/>
          </p:nvPr>
        </p:nvSpPr>
        <p:spPr/>
        <p:txBody>
          <a:bodyPr/>
          <a:lstStyle/>
          <a:p>
            <a:r>
              <a:rPr lang="en-US"/>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3606370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December 1, 2021</a:t>
            </a:r>
          </a:p>
        </p:txBody>
      </p:sp>
      <p:sp>
        <p:nvSpPr>
          <p:cNvPr id="4" name="Footer Placeholder 3"/>
          <p:cNvSpPr>
            <a:spLocks noGrp="1"/>
          </p:cNvSpPr>
          <p:nvPr>
            <p:ph type="ftr" sz="quarter" idx="11"/>
          </p:nvPr>
        </p:nvSpPr>
        <p:spPr/>
        <p:txBody>
          <a:bodyPr/>
          <a:lstStyle/>
          <a:p>
            <a:r>
              <a:rPr lang="en-US"/>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2301764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December 1, 2021</a:t>
            </a:r>
          </a:p>
        </p:txBody>
      </p:sp>
      <p:sp>
        <p:nvSpPr>
          <p:cNvPr id="3" name="Footer Placeholder 2"/>
          <p:cNvSpPr>
            <a:spLocks noGrp="1"/>
          </p:cNvSpPr>
          <p:nvPr>
            <p:ph type="ftr" sz="quarter" idx="11"/>
          </p:nvPr>
        </p:nvSpPr>
        <p:spPr/>
        <p:txBody>
          <a:bodyPr/>
          <a:lstStyle/>
          <a:p>
            <a:r>
              <a:rPr lang="en-US"/>
              <a:t>ePTM v2 development team</a:t>
            </a:r>
          </a:p>
        </p:txBody>
      </p:sp>
      <p:sp>
        <p:nvSpPr>
          <p:cNvPr id="4" name="Slide Number Placeholder 3"/>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719496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December 1, 2021</a:t>
            </a:r>
          </a:p>
        </p:txBody>
      </p:sp>
      <p:sp>
        <p:nvSpPr>
          <p:cNvPr id="6" name="Footer Placeholder 5"/>
          <p:cNvSpPr>
            <a:spLocks noGrp="1"/>
          </p:cNvSpPr>
          <p:nvPr>
            <p:ph type="ftr" sz="quarter" idx="11"/>
          </p:nvPr>
        </p:nvSpPr>
        <p:spPr/>
        <p:txBody>
          <a:bodyPr/>
          <a:lstStyle/>
          <a:p>
            <a:r>
              <a:rPr lang="en-US"/>
              <a:t>ePTM v2 development team</a:t>
            </a:r>
          </a:p>
        </p:txBody>
      </p:sp>
      <p:sp>
        <p:nvSpPr>
          <p:cNvPr id="7" name="Slide Number Placeholder 6"/>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3199540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December 1, 2021</a:t>
            </a:r>
          </a:p>
        </p:txBody>
      </p:sp>
      <p:sp>
        <p:nvSpPr>
          <p:cNvPr id="6" name="Footer Placeholder 5"/>
          <p:cNvSpPr>
            <a:spLocks noGrp="1"/>
          </p:cNvSpPr>
          <p:nvPr>
            <p:ph type="ftr" sz="quarter" idx="11"/>
          </p:nvPr>
        </p:nvSpPr>
        <p:spPr/>
        <p:txBody>
          <a:bodyPr/>
          <a:lstStyle/>
          <a:p>
            <a:r>
              <a:rPr lang="en-US"/>
              <a:t>ePTM v2 development team</a:t>
            </a:r>
          </a:p>
        </p:txBody>
      </p:sp>
      <p:sp>
        <p:nvSpPr>
          <p:cNvPr id="7" name="Slide Number Placeholder 6"/>
          <p:cNvSpPr>
            <a:spLocks noGrp="1"/>
          </p:cNvSpPr>
          <p:nvPr>
            <p:ph type="sldNum" sz="quarter" idx="12"/>
          </p:nvPr>
        </p:nvSpPr>
        <p:spPr/>
        <p:txBody>
          <a:bodyPr/>
          <a:lstStyle/>
          <a:p>
            <a:fld id="{AB2A2F78-746B-42B6-9857-EC0C1331F60C}" type="slidenum">
              <a:rPr lang="en-US" smtClean="0"/>
              <a:t>‹#›</a:t>
            </a:fld>
            <a:endParaRPr lang="en-US"/>
          </a:p>
        </p:txBody>
      </p:sp>
    </p:spTree>
    <p:extLst>
      <p:ext uri="{BB962C8B-B14F-4D97-AF65-F5344CB8AC3E}">
        <p14:creationId xmlns:p14="http://schemas.microsoft.com/office/powerpoint/2010/main" val="1614933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December 1, 2021</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ePTM v2 development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2A2F78-746B-42B6-9857-EC0C1331F60C}" type="slidenum">
              <a:rPr lang="en-US" smtClean="0"/>
              <a:t>‹#›</a:t>
            </a:fld>
            <a:endParaRPr lang="en-US"/>
          </a:p>
        </p:txBody>
      </p:sp>
    </p:spTree>
    <p:extLst>
      <p:ext uri="{BB962C8B-B14F-4D97-AF65-F5344CB8AC3E}">
        <p14:creationId xmlns:p14="http://schemas.microsoft.com/office/powerpoint/2010/main" val="1140909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oceanview.pfeg.noaa.gov/CalFishTrack/"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oceanview.pfeg.noaa.gov/CalFishTrack/"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pixabay.com/illustrations/skeleton-anatomy-female-2901059/"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eopugetsound.org/magazine/young-salmon-2" TargetMode="External"/><Relationship Id="rId5" Type="http://schemas.openxmlformats.org/officeDocument/2006/relationships/image" Target="../media/image12.jpg"/><Relationship Id="rId4" Type="http://schemas.openxmlformats.org/officeDocument/2006/relationships/hyperlink" Target="https://pixabay.com/illustrations/skeleton-anatomy-female-2901059/"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freesvg.org/arrow-left-right-vector-clip-art" TargetMode="External"/><Relationship Id="rId1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7.png"/><Relationship Id="rId17" Type="http://schemas.openxmlformats.org/officeDocument/2006/relationships/hyperlink" Target="http://pngimg.com/download/28018" TargetMode="External"/><Relationship Id="rId2" Type="http://schemas.openxmlformats.org/officeDocument/2006/relationships/notesSlide" Target="../notesSlides/notesSlide7.xml"/><Relationship Id="rId16"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hyperlink" Target="https://commons.wikimedia.org/wiki/file:vorschriftszeichen_24.svg" TargetMode="External"/><Relationship Id="rId5" Type="http://schemas.openxmlformats.org/officeDocument/2006/relationships/diagramQuickStyle" Target="../diagrams/quickStyle2.xml"/><Relationship Id="rId15" Type="http://schemas.openxmlformats.org/officeDocument/2006/relationships/hyperlink" Target="http://biology.stackexchange.com/questions/45942/what-is-the-difference-between-a-predator-and-a-parasite" TargetMode="Externa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hyperlink" Target="https://freesvg.org/racing-car-1571667046" TargetMode="External"/><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1478248"/>
          </a:xfrm>
        </p:spPr>
        <p:txBody>
          <a:bodyPr>
            <a:normAutofit/>
          </a:bodyPr>
          <a:lstStyle/>
          <a:p>
            <a:pPr algn="l"/>
            <a:r>
              <a:rPr lang="en-US" sz="4600" dirty="0">
                <a:solidFill>
                  <a:schemeClr val="accent2">
                    <a:lumMod val="75000"/>
                  </a:schemeClr>
                </a:solidFill>
              </a:rPr>
              <a:t>The Enhanced Particle Tracking Model Version 2.0:</a:t>
            </a:r>
            <a:br>
              <a:rPr lang="en-US" sz="4600" dirty="0">
                <a:solidFill>
                  <a:schemeClr val="accent2">
                    <a:lumMod val="75000"/>
                  </a:schemeClr>
                </a:solidFill>
              </a:rPr>
            </a:br>
            <a:r>
              <a:rPr lang="en-US" sz="4600" dirty="0">
                <a:solidFill>
                  <a:schemeClr val="accent2">
                    <a:lumMod val="75000"/>
                  </a:schemeClr>
                </a:solidFill>
              </a:rPr>
              <a:t>Calibration and validation</a:t>
            </a:r>
          </a:p>
        </p:txBody>
      </p:sp>
      <p:sp>
        <p:nvSpPr>
          <p:cNvPr id="3" name="Subtitle 2"/>
          <p:cNvSpPr>
            <a:spLocks noGrp="1"/>
          </p:cNvSpPr>
          <p:nvPr>
            <p:ph type="subTitle" idx="1"/>
          </p:nvPr>
        </p:nvSpPr>
        <p:spPr>
          <a:xfrm>
            <a:off x="0" y="3370772"/>
            <a:ext cx="2563593" cy="617537"/>
          </a:xfrm>
        </p:spPr>
        <p:txBody>
          <a:bodyPr/>
          <a:lstStyle/>
          <a:p>
            <a:pPr algn="l"/>
            <a:r>
              <a:rPr lang="en-US" dirty="0"/>
              <a:t>December 1, 2021</a:t>
            </a:r>
          </a:p>
        </p:txBody>
      </p:sp>
      <p:pic>
        <p:nvPicPr>
          <p:cNvPr id="11" name="Picture 10">
            <a:extLst>
              <a:ext uri="{FF2B5EF4-FFF2-40B4-BE49-F238E27FC236}">
                <a16:creationId xmlns:a16="http://schemas.microsoft.com/office/drawing/2014/main" id="{32C23F2F-8BA2-4F70-A477-7E61BF41B72B}"/>
              </a:ext>
            </a:extLst>
          </p:cNvPr>
          <p:cNvPicPr>
            <a:picLocks noChangeAspect="1"/>
          </p:cNvPicPr>
          <p:nvPr/>
        </p:nvPicPr>
        <p:blipFill rotWithShape="1">
          <a:blip r:embed="rId3">
            <a:duotone>
              <a:prstClr val="black"/>
              <a:schemeClr val="bg1">
                <a:tint val="45000"/>
                <a:satMod val="400000"/>
              </a:schemeClr>
            </a:duotone>
            <a:extLst>
              <a:ext uri="{BEBA8EAE-BF5A-486C-A8C5-ECC9F3942E4B}">
                <a14:imgProps xmlns:a14="http://schemas.microsoft.com/office/drawing/2010/main">
                  <a14:imgLayer r:embed="rId4">
                    <a14:imgEffect>
                      <a14:artisticGlowEdges/>
                    </a14:imgEffect>
                    <a14:imgEffect>
                      <a14:colorTemperature colorTemp="11500"/>
                    </a14:imgEffect>
                    <a14:imgEffect>
                      <a14:saturation sat="0"/>
                    </a14:imgEffect>
                  </a14:imgLayer>
                </a14:imgProps>
              </a:ext>
            </a:extLst>
          </a:blip>
          <a:srcRect l="4802" t="13417" r="8893" b="15528"/>
          <a:stretch/>
        </p:blipFill>
        <p:spPr>
          <a:xfrm>
            <a:off x="4265493" y="5219272"/>
            <a:ext cx="1690639" cy="76197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67" y="4008035"/>
            <a:ext cx="1172090" cy="1973216"/>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4123" y="4031693"/>
            <a:ext cx="4572009" cy="89001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4123" y="5082013"/>
            <a:ext cx="2438611" cy="899238"/>
          </a:xfrm>
          <a:prstGeom prst="rect">
            <a:avLst/>
          </a:prstGeom>
        </p:spPr>
      </p:pic>
      <p:sp>
        <p:nvSpPr>
          <p:cNvPr id="15" name="Subtitle 2"/>
          <p:cNvSpPr txBox="1">
            <a:spLocks/>
          </p:cNvSpPr>
          <p:nvPr/>
        </p:nvSpPr>
        <p:spPr>
          <a:xfrm>
            <a:off x="0" y="1593892"/>
            <a:ext cx="7486650" cy="30532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Vamsi Krishna Sridharan, Doug Jackson, Russ Perry, Adam Pope, Andrew Hein, Noble Hendrix, Eric Danner, Steve Lindley</a:t>
            </a: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3706" y="1478249"/>
            <a:ext cx="3867150" cy="3314700"/>
          </a:xfrm>
          <a:prstGeom prst="rect">
            <a:avLst/>
          </a:prstGeom>
        </p:spPr>
      </p:pic>
      <p:pic>
        <p:nvPicPr>
          <p:cNvPr id="17" name="Picture 16"/>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433742" y="5219272"/>
            <a:ext cx="1577551" cy="1437945"/>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3522" y="4151039"/>
            <a:ext cx="1702971" cy="1702971"/>
          </a:xfrm>
          <a:prstGeom prst="rect">
            <a:avLst/>
          </a:prstGeom>
        </p:spPr>
      </p:pic>
      <p:pic>
        <p:nvPicPr>
          <p:cNvPr id="20" name="Picture 19"/>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29706" r="29785"/>
          <a:stretch/>
        </p:blipFill>
        <p:spPr>
          <a:xfrm>
            <a:off x="10658543" y="5242870"/>
            <a:ext cx="1076807" cy="1476761"/>
          </a:xfrm>
          <a:prstGeom prst="rect">
            <a:avLst/>
          </a:prstGeom>
        </p:spPr>
      </p:pic>
    </p:spTree>
    <p:extLst>
      <p:ext uri="{BB962C8B-B14F-4D97-AF65-F5344CB8AC3E}">
        <p14:creationId xmlns:p14="http://schemas.microsoft.com/office/powerpoint/2010/main" val="49149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Calibration steps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61429773"/>
              </p:ext>
            </p:extLst>
          </p:nvPr>
        </p:nvGraphicFramePr>
        <p:xfrm>
          <a:off x="0" y="682625"/>
          <a:ext cx="12192000" cy="567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10</a:t>
            </a:fld>
            <a:endParaRPr lang="en-US">
              <a:solidFill>
                <a:schemeClr val="accent2"/>
              </a:solidFill>
            </a:endParaRPr>
          </a:p>
        </p:txBody>
      </p:sp>
    </p:spTree>
    <p:extLst>
      <p:ext uri="{BB962C8B-B14F-4D97-AF65-F5344CB8AC3E}">
        <p14:creationId xmlns:p14="http://schemas.microsoft.com/office/powerpoint/2010/main" val="959679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Calibration steps</a:t>
            </a:r>
          </a:p>
        </p:txBody>
      </p:sp>
      <p:graphicFrame>
        <p:nvGraphicFramePr>
          <p:cNvPr id="7" name="Content Placeholder 6"/>
          <p:cNvGraphicFramePr>
            <a:graphicFrameLocks noGrp="1"/>
          </p:cNvGraphicFramePr>
          <p:nvPr>
            <p:ph idx="1"/>
          </p:nvPr>
        </p:nvGraphicFramePr>
        <p:xfrm>
          <a:off x="0" y="682625"/>
          <a:ext cx="12192000" cy="567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11</a:t>
            </a:fld>
            <a:endParaRPr lang="en-US">
              <a:solidFill>
                <a:schemeClr val="accent2"/>
              </a:solidFill>
            </a:endParaRPr>
          </a:p>
        </p:txBody>
      </p:sp>
      <p:sp>
        <p:nvSpPr>
          <p:cNvPr id="6" name="Oval 5"/>
          <p:cNvSpPr/>
          <p:nvPr/>
        </p:nvSpPr>
        <p:spPr>
          <a:xfrm>
            <a:off x="934497" y="1436915"/>
            <a:ext cx="281354" cy="281354"/>
          </a:xfrm>
          <a:prstGeom prst="ellipse">
            <a:avLst/>
          </a:prstGeom>
          <a:solidFill>
            <a:schemeClr val="accent2"/>
          </a:solidFill>
          <a:ln>
            <a:noFill/>
          </a:ln>
          <a:scene3d>
            <a:camera prst="isometricOffAxis2Top"/>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125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Calibration steps</a:t>
            </a:r>
          </a:p>
        </p:txBody>
      </p:sp>
      <p:graphicFrame>
        <p:nvGraphicFramePr>
          <p:cNvPr id="7" name="Content Placeholder 6"/>
          <p:cNvGraphicFramePr>
            <a:graphicFrameLocks noGrp="1"/>
          </p:cNvGraphicFramePr>
          <p:nvPr>
            <p:ph idx="1"/>
          </p:nvPr>
        </p:nvGraphicFramePr>
        <p:xfrm>
          <a:off x="0" y="682625"/>
          <a:ext cx="12192000" cy="567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12</a:t>
            </a:fld>
            <a:endParaRPr lang="en-US">
              <a:solidFill>
                <a:schemeClr val="accent2"/>
              </a:solidFill>
            </a:endParaRPr>
          </a:p>
        </p:txBody>
      </p:sp>
      <p:sp>
        <p:nvSpPr>
          <p:cNvPr id="8" name="Oval 7"/>
          <p:cNvSpPr/>
          <p:nvPr/>
        </p:nvSpPr>
        <p:spPr>
          <a:xfrm>
            <a:off x="4149970" y="1477109"/>
            <a:ext cx="281354" cy="281354"/>
          </a:xfrm>
          <a:prstGeom prst="ellipse">
            <a:avLst/>
          </a:prstGeom>
          <a:solidFill>
            <a:schemeClr val="accent2"/>
          </a:solidFill>
          <a:ln>
            <a:noFill/>
          </a:ln>
          <a:scene3d>
            <a:camera prst="isometricOffAxis2Top"/>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5394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Calibration steps</a:t>
            </a:r>
          </a:p>
        </p:txBody>
      </p:sp>
      <p:graphicFrame>
        <p:nvGraphicFramePr>
          <p:cNvPr id="7" name="Content Placeholder 6"/>
          <p:cNvGraphicFramePr>
            <a:graphicFrameLocks noGrp="1"/>
          </p:cNvGraphicFramePr>
          <p:nvPr>
            <p:ph idx="1"/>
          </p:nvPr>
        </p:nvGraphicFramePr>
        <p:xfrm>
          <a:off x="0" y="682625"/>
          <a:ext cx="12192000" cy="567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13</a:t>
            </a:fld>
            <a:endParaRPr lang="en-US">
              <a:solidFill>
                <a:schemeClr val="accent2"/>
              </a:solidFill>
            </a:endParaRPr>
          </a:p>
        </p:txBody>
      </p:sp>
      <p:sp>
        <p:nvSpPr>
          <p:cNvPr id="8" name="Oval 7"/>
          <p:cNvSpPr/>
          <p:nvPr/>
        </p:nvSpPr>
        <p:spPr>
          <a:xfrm>
            <a:off x="7496071" y="1477108"/>
            <a:ext cx="281354" cy="281354"/>
          </a:xfrm>
          <a:prstGeom prst="ellipse">
            <a:avLst/>
          </a:prstGeom>
          <a:solidFill>
            <a:schemeClr val="accent2"/>
          </a:solidFill>
          <a:ln>
            <a:noFill/>
          </a:ln>
          <a:scene3d>
            <a:camera prst="isometricOffAxis2Top"/>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703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Calibration steps</a:t>
            </a:r>
          </a:p>
        </p:txBody>
      </p:sp>
      <p:graphicFrame>
        <p:nvGraphicFramePr>
          <p:cNvPr id="7" name="Content Placeholder 6"/>
          <p:cNvGraphicFramePr>
            <a:graphicFrameLocks noGrp="1"/>
          </p:cNvGraphicFramePr>
          <p:nvPr>
            <p:ph idx="1"/>
          </p:nvPr>
        </p:nvGraphicFramePr>
        <p:xfrm>
          <a:off x="0" y="682625"/>
          <a:ext cx="12192000" cy="567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14</a:t>
            </a:fld>
            <a:endParaRPr lang="en-US">
              <a:solidFill>
                <a:schemeClr val="accent2"/>
              </a:solidFill>
            </a:endParaRPr>
          </a:p>
        </p:txBody>
      </p:sp>
      <p:sp>
        <p:nvSpPr>
          <p:cNvPr id="8" name="Oval 7"/>
          <p:cNvSpPr/>
          <p:nvPr/>
        </p:nvSpPr>
        <p:spPr>
          <a:xfrm>
            <a:off x="10711543" y="1426866"/>
            <a:ext cx="281354" cy="281354"/>
          </a:xfrm>
          <a:prstGeom prst="ellipse">
            <a:avLst/>
          </a:prstGeom>
          <a:solidFill>
            <a:schemeClr val="accent2"/>
          </a:solidFill>
          <a:ln>
            <a:noFill/>
          </a:ln>
          <a:scene3d>
            <a:camera prst="isometricOffAxis2Top"/>
            <a:lightRig rig="threePt" dir="t"/>
          </a:scene3d>
          <a:sp3d prstMaterial="metal">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408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Calibration performance: travel time distribution</a:t>
            </a:r>
          </a:p>
        </p:txBody>
      </p:sp>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15</a:t>
            </a:fld>
            <a:endParaRPr lang="en-US">
              <a:solidFill>
                <a:schemeClr val="accent2"/>
              </a:solidFill>
            </a:endParaRPr>
          </a:p>
        </p:txBody>
      </p:sp>
    </p:spTree>
    <p:extLst>
      <p:ext uri="{BB962C8B-B14F-4D97-AF65-F5344CB8AC3E}">
        <p14:creationId xmlns:p14="http://schemas.microsoft.com/office/powerpoint/2010/main" val="4233696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Calibration performance: travel time distribution</a:t>
            </a:r>
          </a:p>
        </p:txBody>
      </p:sp>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16</a:t>
            </a:fld>
            <a:endParaRPr lang="en-US">
              <a:solidFill>
                <a:schemeClr val="accent2"/>
              </a:solidFill>
            </a:endParaRPr>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83541" r="79641"/>
          <a:stretch/>
        </p:blipFill>
        <p:spPr>
          <a:xfrm>
            <a:off x="3320117" y="1491617"/>
            <a:ext cx="5784897" cy="4056405"/>
          </a:xfrm>
        </p:spPr>
      </p:pic>
    </p:spTree>
    <p:extLst>
      <p:ext uri="{BB962C8B-B14F-4D97-AF65-F5344CB8AC3E}">
        <p14:creationId xmlns:p14="http://schemas.microsoft.com/office/powerpoint/2010/main" val="262331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Calibration performance: travel time distribution</a:t>
            </a:r>
          </a:p>
        </p:txBody>
      </p:sp>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17</a:t>
            </a:fld>
            <a:endParaRPr lang="en-US">
              <a:solidFill>
                <a:schemeClr val="accent2"/>
              </a:solidFill>
            </a:endParaRP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25703" y="683289"/>
            <a:ext cx="6540594" cy="5673061"/>
          </a:xfrm>
        </p:spPr>
      </p:pic>
    </p:spTree>
    <p:extLst>
      <p:ext uri="{BB962C8B-B14F-4D97-AF65-F5344CB8AC3E}">
        <p14:creationId xmlns:p14="http://schemas.microsoft.com/office/powerpoint/2010/main" val="373256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Calibration performance: survival</a:t>
            </a:r>
          </a:p>
        </p:txBody>
      </p:sp>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18</a:t>
            </a:fld>
            <a:endParaRPr lang="en-US">
              <a:solidFill>
                <a:schemeClr val="accent2"/>
              </a:solidFill>
            </a:endParaRP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1052" y="1881938"/>
            <a:ext cx="12074893" cy="3275763"/>
          </a:xfrm>
        </p:spPr>
      </p:pic>
    </p:spTree>
    <p:extLst>
      <p:ext uri="{BB962C8B-B14F-4D97-AF65-F5344CB8AC3E}">
        <p14:creationId xmlns:p14="http://schemas.microsoft.com/office/powerpoint/2010/main" val="731505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79553"/>
            <a:ext cx="10515600" cy="1325563"/>
          </a:xfrm>
        </p:spPr>
        <p:txBody>
          <a:bodyPr/>
          <a:lstStyle/>
          <a:p>
            <a:r>
              <a:rPr lang="en-US" dirty="0">
                <a:solidFill>
                  <a:schemeClr val="accent2"/>
                </a:solidFill>
              </a:rPr>
              <a:t>Validation</a:t>
            </a:r>
          </a:p>
        </p:txBody>
      </p:sp>
      <p:sp>
        <p:nvSpPr>
          <p:cNvPr id="4" name="Date Placeholder 3"/>
          <p:cNvSpPr>
            <a:spLocks noGrp="1"/>
          </p:cNvSpPr>
          <p:nvPr>
            <p:ph type="dt" sz="half" idx="10"/>
          </p:nvPr>
        </p:nvSpPr>
        <p:spPr/>
        <p:txBody>
          <a:bodyPr/>
          <a:lstStyle/>
          <a:p>
            <a:r>
              <a:rPr lang="en-US" dirty="0">
                <a:solidFill>
                  <a:schemeClr val="accent2"/>
                </a:solidFill>
              </a:rPr>
              <a:t>December 1, 2021</a:t>
            </a:r>
          </a:p>
        </p:txBody>
      </p:sp>
      <p:sp>
        <p:nvSpPr>
          <p:cNvPr id="5" name="Footer Placeholder 4"/>
          <p:cNvSpPr>
            <a:spLocks noGrp="1"/>
          </p:cNvSpPr>
          <p:nvPr>
            <p:ph type="ftr" sz="quarter" idx="11"/>
          </p:nvPr>
        </p:nvSpPr>
        <p:spPr/>
        <p:txBody>
          <a:bodyPr/>
          <a:lstStyle/>
          <a:p>
            <a:r>
              <a:rPr lang="en-US">
                <a:solidFill>
                  <a:schemeClr val="accent2"/>
                </a:solidFill>
              </a:rPr>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solidFill>
                  <a:schemeClr val="accent2"/>
                </a:solidFill>
              </a:rPr>
              <a:t>19</a:t>
            </a:fld>
            <a:endParaRPr lang="en-US">
              <a:solidFill>
                <a:schemeClr val="accent2"/>
              </a:solidFill>
            </a:endParaRPr>
          </a:p>
        </p:txBody>
      </p:sp>
    </p:spTree>
    <p:extLst>
      <p:ext uri="{BB962C8B-B14F-4D97-AF65-F5344CB8AC3E}">
        <p14:creationId xmlns:p14="http://schemas.microsoft.com/office/powerpoint/2010/main" val="3379609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1013"/>
          </a:xfrm>
        </p:spPr>
        <p:txBody>
          <a:bodyPr>
            <a:normAutofit/>
          </a:bodyPr>
          <a:lstStyle/>
          <a:p>
            <a:r>
              <a:rPr lang="en-US" dirty="0">
                <a:solidFill>
                  <a:schemeClr val="accent2"/>
                </a:solidFill>
              </a:rPr>
              <a:t>Into the beast’s lair (</a:t>
            </a:r>
            <a:r>
              <a:rPr lang="en-US" dirty="0">
                <a:solidFill>
                  <a:schemeClr val="accent4"/>
                </a:solidFill>
              </a:rPr>
              <a:t>github.com/</a:t>
            </a:r>
            <a:r>
              <a:rPr lang="en-US" dirty="0" err="1">
                <a:solidFill>
                  <a:schemeClr val="accent4"/>
                </a:solidFill>
              </a:rPr>
              <a:t>cvclcm</a:t>
            </a:r>
            <a:r>
              <a:rPr lang="en-US" dirty="0">
                <a:solidFill>
                  <a:schemeClr val="accent4"/>
                </a:solidFill>
              </a:rPr>
              <a:t>/ePTM_v2</a:t>
            </a:r>
            <a:r>
              <a:rPr lang="en-US" dirty="0">
                <a:solidFill>
                  <a:schemeClr val="accent2"/>
                </a:solidFill>
              </a:rPr>
              <a:t>)…</a:t>
            </a:r>
          </a:p>
        </p:txBody>
      </p:sp>
      <p:pic>
        <p:nvPicPr>
          <p:cNvPr id="5" name="Picture 4"/>
          <p:cNvPicPr>
            <a:picLocks noChangeAspect="1"/>
          </p:cNvPicPr>
          <p:nvPr/>
        </p:nvPicPr>
        <p:blipFill>
          <a:blip r:embed="rId3"/>
          <a:stretch>
            <a:fillRect/>
          </a:stretch>
        </p:blipFill>
        <p:spPr>
          <a:xfrm>
            <a:off x="73572" y="791013"/>
            <a:ext cx="6312447" cy="33658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p:cNvPicPr>
            <a:picLocks noChangeAspect="1"/>
          </p:cNvPicPr>
          <p:nvPr/>
        </p:nvPicPr>
        <p:blipFill>
          <a:blip r:embed="rId4"/>
          <a:stretch>
            <a:fillRect/>
          </a:stretch>
        </p:blipFill>
        <p:spPr>
          <a:xfrm>
            <a:off x="5833239" y="2486939"/>
            <a:ext cx="6270851" cy="38402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Date Placeholder 8"/>
          <p:cNvSpPr>
            <a:spLocks noGrp="1"/>
          </p:cNvSpPr>
          <p:nvPr>
            <p:ph type="dt" sz="half" idx="10"/>
          </p:nvPr>
        </p:nvSpPr>
        <p:spPr/>
        <p:txBody>
          <a:bodyPr/>
          <a:lstStyle/>
          <a:p>
            <a:r>
              <a:rPr lang="en-US" dirty="0">
                <a:solidFill>
                  <a:schemeClr val="accent2"/>
                </a:solidFill>
              </a:rPr>
              <a:t>December 1, 2021</a:t>
            </a:r>
          </a:p>
        </p:txBody>
      </p:sp>
      <p:sp>
        <p:nvSpPr>
          <p:cNvPr id="10" name="Footer Placeholder 9"/>
          <p:cNvSpPr>
            <a:spLocks noGrp="1"/>
          </p:cNvSpPr>
          <p:nvPr>
            <p:ph type="ftr" sz="quarter" idx="11"/>
          </p:nvPr>
        </p:nvSpPr>
        <p:spPr/>
        <p:txBody>
          <a:bodyPr/>
          <a:lstStyle/>
          <a:p>
            <a:r>
              <a:rPr lang="en-US">
                <a:solidFill>
                  <a:schemeClr val="accent2"/>
                </a:solidFill>
              </a:rPr>
              <a:t>ePTM v2 development team</a:t>
            </a:r>
          </a:p>
        </p:txBody>
      </p:sp>
      <p:sp>
        <p:nvSpPr>
          <p:cNvPr id="11" name="Slide Number Placeholder 10"/>
          <p:cNvSpPr>
            <a:spLocks noGrp="1"/>
          </p:cNvSpPr>
          <p:nvPr>
            <p:ph type="sldNum" sz="quarter" idx="12"/>
          </p:nvPr>
        </p:nvSpPr>
        <p:spPr/>
        <p:txBody>
          <a:bodyPr/>
          <a:lstStyle/>
          <a:p>
            <a:fld id="{AB2A2F78-746B-42B6-9857-EC0C1331F60C}" type="slidenum">
              <a:rPr lang="en-US" smtClean="0">
                <a:solidFill>
                  <a:schemeClr val="accent2"/>
                </a:solidFill>
              </a:rPr>
              <a:t>2</a:t>
            </a:fld>
            <a:endParaRPr lang="en-US">
              <a:solidFill>
                <a:schemeClr val="accent2"/>
              </a:solidFill>
            </a:endParaRPr>
          </a:p>
        </p:txBody>
      </p:sp>
    </p:spTree>
    <p:extLst>
      <p:ext uri="{BB962C8B-B14F-4D97-AF65-F5344CB8AC3E}">
        <p14:creationId xmlns:p14="http://schemas.microsoft.com/office/powerpoint/2010/main" val="2909213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Validation process</a:t>
            </a:r>
          </a:p>
        </p:txBody>
      </p:sp>
      <p:sp>
        <p:nvSpPr>
          <p:cNvPr id="4" name="Content Placeholder 3"/>
          <p:cNvSpPr>
            <a:spLocks noGrp="1"/>
          </p:cNvSpPr>
          <p:nvPr>
            <p:ph sz="half" idx="1"/>
          </p:nvPr>
        </p:nvSpPr>
        <p:spPr>
          <a:xfrm>
            <a:off x="0" y="966952"/>
            <a:ext cx="12192000" cy="5210011"/>
          </a:xfrm>
        </p:spPr>
        <p:txBody>
          <a:bodyPr/>
          <a:lstStyle/>
          <a:p>
            <a:r>
              <a:rPr lang="en-US" sz="3200" dirty="0">
                <a:solidFill>
                  <a:schemeClr val="accent2"/>
                </a:solidFill>
              </a:rPr>
              <a:t>Survival</a:t>
            </a:r>
          </a:p>
          <a:p>
            <a:pPr lvl="1"/>
            <a:r>
              <a:rPr lang="en-US" sz="2800" dirty="0"/>
              <a:t>Overall survival between Tower Bridge and Chipps Island</a:t>
            </a:r>
          </a:p>
          <a:p>
            <a:pPr lvl="1"/>
            <a:r>
              <a:rPr lang="en-US" sz="2800" dirty="0"/>
              <a:t>JSATS data from </a:t>
            </a:r>
            <a:r>
              <a:rPr lang="en-US" sz="2800" dirty="0">
                <a:solidFill>
                  <a:schemeClr val="accent2"/>
                </a:solidFill>
                <a:hlinkClick r:id="rId3"/>
              </a:rPr>
              <a:t>https://oceanview.pfeg.noaa.gov/CalFishTrack/</a:t>
            </a:r>
            <a:endParaRPr lang="en-US" sz="2800" dirty="0">
              <a:solidFill>
                <a:schemeClr val="accent2"/>
              </a:solidFill>
            </a:endParaRPr>
          </a:p>
          <a:p>
            <a:pPr lvl="1"/>
            <a:r>
              <a:rPr lang="en-US" sz="2800" dirty="0"/>
              <a:t>1,335 Fall- and Winter-run Chinook in 11 releases between 2012 and 2017</a:t>
            </a:r>
          </a:p>
          <a:p>
            <a:pPr lvl="1"/>
            <a:r>
              <a:rPr lang="en-US" sz="2800" dirty="0"/>
              <a:t>Mark-recapture analysis derived survivals reported in </a:t>
            </a:r>
            <a:r>
              <a:rPr lang="en-US" sz="2800" dirty="0" err="1"/>
              <a:t>CalFishTrack</a:t>
            </a:r>
            <a:endParaRPr lang="en-US" sz="2800" dirty="0"/>
          </a:p>
          <a:p>
            <a:r>
              <a:rPr lang="en-US" sz="3200" dirty="0">
                <a:solidFill>
                  <a:schemeClr val="accent2"/>
                </a:solidFill>
              </a:rPr>
              <a:t>Routing</a:t>
            </a:r>
          </a:p>
          <a:p>
            <a:pPr lvl="1"/>
            <a:r>
              <a:rPr lang="en-US" sz="2800" dirty="0"/>
              <a:t>Fraction of fish routing through Sutter and Steamboat Sloughs during ebb and flood tides</a:t>
            </a:r>
          </a:p>
          <a:p>
            <a:pPr lvl="1"/>
            <a:r>
              <a:rPr lang="en-US" sz="2800" dirty="0"/>
              <a:t>Fraction of fish routing through </a:t>
            </a:r>
            <a:r>
              <a:rPr lang="en-US" sz="2800" dirty="0" err="1"/>
              <a:t>Goergiana</a:t>
            </a:r>
            <a:r>
              <a:rPr lang="en-US" sz="2800" dirty="0"/>
              <a:t> Slough during ebb and flood tides</a:t>
            </a:r>
          </a:p>
          <a:p>
            <a:pPr lvl="1"/>
            <a:r>
              <a:rPr lang="en-US" sz="2800" dirty="0"/>
              <a:t>278 Winter-run Chinook in 2014 and 2015</a:t>
            </a:r>
          </a:p>
          <a:p>
            <a:endParaRPr lang="en-US" dirty="0"/>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20</a:t>
            </a:fld>
            <a:endParaRPr lang="en-US">
              <a:solidFill>
                <a:schemeClr val="accent2"/>
              </a:solidFill>
            </a:endParaRPr>
          </a:p>
        </p:txBody>
      </p:sp>
    </p:spTree>
    <p:extLst>
      <p:ext uri="{BB962C8B-B14F-4D97-AF65-F5344CB8AC3E}">
        <p14:creationId xmlns:p14="http://schemas.microsoft.com/office/powerpoint/2010/main" val="79810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Validation process</a:t>
            </a:r>
          </a:p>
        </p:txBody>
      </p:sp>
      <p:sp>
        <p:nvSpPr>
          <p:cNvPr id="4" name="Content Placeholder 3"/>
          <p:cNvSpPr>
            <a:spLocks noGrp="1"/>
          </p:cNvSpPr>
          <p:nvPr>
            <p:ph sz="half" idx="1"/>
          </p:nvPr>
        </p:nvSpPr>
        <p:spPr>
          <a:xfrm>
            <a:off x="0" y="966952"/>
            <a:ext cx="12192000" cy="5210011"/>
          </a:xfrm>
        </p:spPr>
        <p:txBody>
          <a:bodyPr/>
          <a:lstStyle/>
          <a:p>
            <a:r>
              <a:rPr lang="en-US" sz="3200" dirty="0">
                <a:solidFill>
                  <a:schemeClr val="accent2"/>
                </a:solidFill>
              </a:rPr>
              <a:t>Survival</a:t>
            </a:r>
          </a:p>
          <a:p>
            <a:pPr lvl="1"/>
            <a:r>
              <a:rPr lang="en-US" sz="2800" dirty="0"/>
              <a:t>Overall survival between Tower Bridge and Chipps Island</a:t>
            </a:r>
          </a:p>
          <a:p>
            <a:pPr lvl="1"/>
            <a:r>
              <a:rPr lang="en-US" sz="2800" dirty="0"/>
              <a:t>JSATS data from </a:t>
            </a:r>
            <a:r>
              <a:rPr lang="en-US" sz="2800" dirty="0">
                <a:solidFill>
                  <a:schemeClr val="accent2"/>
                </a:solidFill>
                <a:hlinkClick r:id="rId3"/>
              </a:rPr>
              <a:t>https://oceanview.pfeg.noaa.gov/CalFishTrack/</a:t>
            </a:r>
            <a:endParaRPr lang="en-US" sz="2800" dirty="0">
              <a:solidFill>
                <a:schemeClr val="accent2"/>
              </a:solidFill>
            </a:endParaRPr>
          </a:p>
          <a:p>
            <a:pPr lvl="1"/>
            <a:r>
              <a:rPr lang="en-US" sz="2800" dirty="0"/>
              <a:t>1,335 Fall- and Winter-run Chinook in 11 releases between 2012 and 2017</a:t>
            </a:r>
          </a:p>
          <a:p>
            <a:pPr lvl="1"/>
            <a:r>
              <a:rPr lang="en-US" sz="2800" dirty="0"/>
              <a:t>Mark-recapture analysis derived survivals reported in </a:t>
            </a:r>
            <a:r>
              <a:rPr lang="en-US" sz="2800" dirty="0" err="1"/>
              <a:t>CalFishTrack</a:t>
            </a:r>
            <a:endParaRPr lang="en-US" sz="2800" dirty="0"/>
          </a:p>
          <a:p>
            <a:r>
              <a:rPr lang="en-US" sz="3200" dirty="0">
                <a:solidFill>
                  <a:schemeClr val="accent2"/>
                </a:solidFill>
              </a:rPr>
              <a:t>Routing</a:t>
            </a:r>
          </a:p>
          <a:p>
            <a:pPr lvl="1"/>
            <a:r>
              <a:rPr lang="en-US" sz="2800" dirty="0"/>
              <a:t>Fraction of fish routing through Sutter and Steamboat Sloughs during ebb and flood tides</a:t>
            </a:r>
          </a:p>
          <a:p>
            <a:pPr lvl="1"/>
            <a:r>
              <a:rPr lang="en-US" sz="2800" dirty="0"/>
              <a:t>Fraction of fish routing through </a:t>
            </a:r>
            <a:r>
              <a:rPr lang="en-US" sz="2800" dirty="0" err="1"/>
              <a:t>Goergiana</a:t>
            </a:r>
            <a:r>
              <a:rPr lang="en-US" sz="2800" dirty="0"/>
              <a:t> Slough during ebb and flood tides</a:t>
            </a:r>
          </a:p>
          <a:p>
            <a:pPr lvl="1"/>
            <a:r>
              <a:rPr lang="en-US" sz="2800" dirty="0"/>
              <a:t>278 Winter-run Chinook in 2014 and 2015</a:t>
            </a:r>
          </a:p>
          <a:p>
            <a:endParaRPr lang="en-US" dirty="0"/>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21</a:t>
            </a:fld>
            <a:endParaRPr lang="en-US">
              <a:solidFill>
                <a:schemeClr val="accent2"/>
              </a:solidFill>
            </a:endParaRPr>
          </a:p>
        </p:txBody>
      </p:sp>
    </p:spTree>
    <p:extLst>
      <p:ext uri="{BB962C8B-B14F-4D97-AF65-F5344CB8AC3E}">
        <p14:creationId xmlns:p14="http://schemas.microsoft.com/office/powerpoint/2010/main" val="232178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Validation results: Survival</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22</a:t>
            </a:fld>
            <a:endParaRPr lang="en-US">
              <a:solidFill>
                <a:schemeClr val="accent2"/>
              </a:solidFill>
            </a:endParaRPr>
          </a:p>
        </p:txBody>
      </p:sp>
      <p:pic>
        <p:nvPicPr>
          <p:cNvPr id="5" name="Content Placehold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72204" y="720693"/>
            <a:ext cx="10247592" cy="5635657"/>
          </a:xfrm>
        </p:spPr>
      </p:pic>
    </p:spTree>
    <p:extLst>
      <p:ext uri="{BB962C8B-B14F-4D97-AF65-F5344CB8AC3E}">
        <p14:creationId xmlns:p14="http://schemas.microsoft.com/office/powerpoint/2010/main" val="109589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Validation results: Survival</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23</a:t>
            </a:fld>
            <a:endParaRPr lang="en-US">
              <a:solidFill>
                <a:schemeClr val="accent2"/>
              </a:solidFill>
            </a:endParaRPr>
          </a:p>
        </p:txBody>
      </p:sp>
      <p:pic>
        <p:nvPicPr>
          <p:cNvPr id="5" name="Content Placehold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72204" y="720693"/>
            <a:ext cx="10247592" cy="5635657"/>
          </a:xfrm>
        </p:spPr>
      </p:pic>
    </p:spTree>
    <p:extLst>
      <p:ext uri="{BB962C8B-B14F-4D97-AF65-F5344CB8AC3E}">
        <p14:creationId xmlns:p14="http://schemas.microsoft.com/office/powerpoint/2010/main" val="1204158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Validation results: Survival</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24</a:t>
            </a:fld>
            <a:endParaRPr lang="en-US">
              <a:solidFill>
                <a:schemeClr val="accent2"/>
              </a:solidFill>
            </a:endParaRPr>
          </a:p>
        </p:txBody>
      </p:sp>
      <p:pic>
        <p:nvPicPr>
          <p:cNvPr id="5" name="Content Placehold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72204" y="720693"/>
            <a:ext cx="10247592" cy="5635657"/>
          </a:xfrm>
        </p:spPr>
      </p:pic>
      <p:sp>
        <p:nvSpPr>
          <p:cNvPr id="4" name="Oval 3">
            <a:extLst>
              <a:ext uri="{FF2B5EF4-FFF2-40B4-BE49-F238E27FC236}">
                <a16:creationId xmlns:a16="http://schemas.microsoft.com/office/drawing/2014/main" id="{D8A82410-D79E-4A4B-AC75-8AD56D138706}"/>
              </a:ext>
            </a:extLst>
          </p:cNvPr>
          <p:cNvSpPr/>
          <p:nvPr/>
        </p:nvSpPr>
        <p:spPr>
          <a:xfrm>
            <a:off x="9752504" y="1740122"/>
            <a:ext cx="130460" cy="111641"/>
          </a:xfrm>
          <a:prstGeom prst="ellipse">
            <a:avLst/>
          </a:prstGeom>
          <a:solidFill>
            <a:schemeClr val="bg1"/>
          </a:solidFill>
          <a:ln>
            <a:noFill/>
          </a:ln>
          <a:effectLst>
            <a:glow rad="127000">
              <a:srgbClr val="7030A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6D42945-83A8-4066-A58E-553CB79914B5}"/>
              </a:ext>
            </a:extLst>
          </p:cNvPr>
          <p:cNvCxnSpPr/>
          <p:nvPr/>
        </p:nvCxnSpPr>
        <p:spPr>
          <a:xfrm>
            <a:off x="9925494" y="1378615"/>
            <a:ext cx="0" cy="3615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115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Validation results: Routing</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25</a:t>
            </a:fld>
            <a:endParaRPr lang="en-US">
              <a:solidFill>
                <a:schemeClr val="accent2"/>
              </a:solidFill>
            </a:endParaRPr>
          </a:p>
        </p:txBody>
      </p:sp>
      <p:pic>
        <p:nvPicPr>
          <p:cNvPr id="5" name="Content Placeholder 4"/>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1209" r="46905" b="79621"/>
          <a:stretch/>
        </p:blipFill>
        <p:spPr>
          <a:xfrm>
            <a:off x="556298" y="1403798"/>
            <a:ext cx="5423262" cy="4389723"/>
          </a:xfrm>
        </p:spPr>
      </p:pic>
      <p:pic>
        <p:nvPicPr>
          <p:cNvPr id="11" name="Content Placeholder 4"/>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59825" r="-44" b="79621"/>
          <a:stretch/>
        </p:blipFill>
        <p:spPr>
          <a:xfrm>
            <a:off x="6247371" y="1403798"/>
            <a:ext cx="5207465" cy="4389723"/>
          </a:xfrm>
        </p:spPr>
      </p:pic>
    </p:spTree>
    <p:extLst>
      <p:ext uri="{BB962C8B-B14F-4D97-AF65-F5344CB8AC3E}">
        <p14:creationId xmlns:p14="http://schemas.microsoft.com/office/powerpoint/2010/main" val="3021256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98786"/>
          </a:xfrm>
        </p:spPr>
        <p:txBody>
          <a:bodyPr>
            <a:normAutofit/>
          </a:bodyPr>
          <a:lstStyle/>
          <a:p>
            <a:r>
              <a:rPr lang="en-US" dirty="0">
                <a:solidFill>
                  <a:schemeClr val="accent2"/>
                </a:solidFill>
              </a:rPr>
              <a:t>Validation results: Routing and Sutter and Steamboat</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26</a:t>
            </a:fld>
            <a:endParaRPr lang="en-US">
              <a:solidFill>
                <a:schemeClr val="accent2"/>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8128" y="674878"/>
            <a:ext cx="7095744" cy="5681472"/>
          </a:xfrm>
          <a:prstGeom prst="rect">
            <a:avLst/>
          </a:prstGeom>
        </p:spPr>
      </p:pic>
    </p:spTree>
    <p:extLst>
      <p:ext uri="{BB962C8B-B14F-4D97-AF65-F5344CB8AC3E}">
        <p14:creationId xmlns:p14="http://schemas.microsoft.com/office/powerpoint/2010/main" val="1192907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98786"/>
          </a:xfrm>
        </p:spPr>
        <p:txBody>
          <a:bodyPr>
            <a:normAutofit/>
          </a:bodyPr>
          <a:lstStyle/>
          <a:p>
            <a:r>
              <a:rPr lang="en-US" dirty="0">
                <a:solidFill>
                  <a:schemeClr val="accent2"/>
                </a:solidFill>
              </a:rPr>
              <a:t>Validation results: Routing at Georgiana Slough</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27</a:t>
            </a:fld>
            <a:endParaRPr lang="en-US">
              <a:solidFill>
                <a:schemeClr val="accent2"/>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7564" y="644652"/>
            <a:ext cx="6976872" cy="5568696"/>
          </a:xfrm>
          <a:prstGeom prst="rect">
            <a:avLst/>
          </a:prstGeom>
        </p:spPr>
      </p:pic>
    </p:spTree>
    <p:extLst>
      <p:ext uri="{BB962C8B-B14F-4D97-AF65-F5344CB8AC3E}">
        <p14:creationId xmlns:p14="http://schemas.microsoft.com/office/powerpoint/2010/main" val="2524334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79553"/>
            <a:ext cx="10515600" cy="1325563"/>
          </a:xfrm>
        </p:spPr>
        <p:txBody>
          <a:bodyPr/>
          <a:lstStyle/>
          <a:p>
            <a:r>
              <a:rPr lang="en-US" dirty="0">
                <a:solidFill>
                  <a:schemeClr val="accent2"/>
                </a:solidFill>
              </a:rPr>
              <a:t>Questions</a:t>
            </a:r>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28</a:t>
            </a:fld>
            <a:endParaRPr lang="en-US"/>
          </a:p>
        </p:txBody>
      </p:sp>
    </p:spTree>
    <p:extLst>
      <p:ext uri="{BB962C8B-B14F-4D97-AF65-F5344CB8AC3E}">
        <p14:creationId xmlns:p14="http://schemas.microsoft.com/office/powerpoint/2010/main" val="3381440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79553"/>
            <a:ext cx="10515600" cy="1325563"/>
          </a:xfrm>
        </p:spPr>
        <p:txBody>
          <a:bodyPr/>
          <a:lstStyle/>
          <a:p>
            <a:r>
              <a:rPr lang="en-US" dirty="0">
                <a:solidFill>
                  <a:schemeClr val="accent2"/>
                </a:solidFill>
              </a:rPr>
              <a:t>Supplementary material</a:t>
            </a:r>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29</a:t>
            </a:fld>
            <a:endParaRPr lang="en-US"/>
          </a:p>
        </p:txBody>
      </p:sp>
    </p:spTree>
    <p:extLst>
      <p:ext uri="{BB962C8B-B14F-4D97-AF65-F5344CB8AC3E}">
        <p14:creationId xmlns:p14="http://schemas.microsoft.com/office/powerpoint/2010/main" val="1032976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88276"/>
          </a:xfrm>
        </p:spPr>
        <p:txBody>
          <a:bodyPr/>
          <a:lstStyle/>
          <a:p>
            <a:r>
              <a:rPr lang="en-US" dirty="0">
                <a:solidFill>
                  <a:schemeClr val="accent2"/>
                </a:solidFill>
              </a:rPr>
              <a:t>What we’ll do today</a:t>
            </a:r>
          </a:p>
        </p:txBody>
      </p:sp>
      <p:graphicFrame>
        <p:nvGraphicFramePr>
          <p:cNvPr id="4" name="Diagram 3"/>
          <p:cNvGraphicFramePr/>
          <p:nvPr>
            <p:extLst>
              <p:ext uri="{D42A27DB-BD31-4B8C-83A1-F6EECF244321}">
                <p14:modId xmlns:p14="http://schemas.microsoft.com/office/powerpoint/2010/main" val="645750131"/>
              </p:ext>
            </p:extLst>
          </p:nvPr>
        </p:nvGraphicFramePr>
        <p:xfrm>
          <a:off x="3758668" y="937683"/>
          <a:ext cx="467466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p:cNvSpPr>
            <a:spLocks noGrp="1"/>
          </p:cNvSpPr>
          <p:nvPr>
            <p:ph type="dt" sz="half" idx="10"/>
          </p:nvPr>
        </p:nvSpPr>
        <p:spPr/>
        <p:txBody>
          <a:bodyPr/>
          <a:lstStyle/>
          <a:p>
            <a:r>
              <a:rPr lang="en-US">
                <a:solidFill>
                  <a:schemeClr val="accent2"/>
                </a:solidFill>
              </a:rPr>
              <a:t>December 1, 2021</a:t>
            </a:r>
          </a:p>
        </p:txBody>
      </p:sp>
      <p:sp>
        <p:nvSpPr>
          <p:cNvPr id="6" name="Footer Placeholder 5"/>
          <p:cNvSpPr>
            <a:spLocks noGrp="1"/>
          </p:cNvSpPr>
          <p:nvPr>
            <p:ph type="ftr" sz="quarter" idx="11"/>
          </p:nvPr>
        </p:nvSpPr>
        <p:spPr/>
        <p:txBody>
          <a:bodyPr/>
          <a:lstStyle/>
          <a:p>
            <a:r>
              <a:rPr lang="en-US">
                <a:solidFill>
                  <a:schemeClr val="accent2"/>
                </a:solidFill>
              </a:rPr>
              <a:t>ePTM v2 development team</a:t>
            </a:r>
          </a:p>
        </p:txBody>
      </p:sp>
      <p:sp>
        <p:nvSpPr>
          <p:cNvPr id="7" name="Slide Number Placeholder 6"/>
          <p:cNvSpPr>
            <a:spLocks noGrp="1"/>
          </p:cNvSpPr>
          <p:nvPr>
            <p:ph type="sldNum" sz="quarter" idx="12"/>
          </p:nvPr>
        </p:nvSpPr>
        <p:spPr/>
        <p:txBody>
          <a:bodyPr/>
          <a:lstStyle/>
          <a:p>
            <a:fld id="{AB2A2F78-746B-42B6-9857-EC0C1331F60C}" type="slidenum">
              <a:rPr lang="en-US" smtClean="0">
                <a:solidFill>
                  <a:schemeClr val="accent2"/>
                </a:solidFill>
              </a:rPr>
              <a:t>3</a:t>
            </a:fld>
            <a:endParaRPr lang="en-US">
              <a:solidFill>
                <a:schemeClr val="accent2"/>
              </a:solidFill>
            </a:endParaRPr>
          </a:p>
        </p:txBody>
      </p:sp>
    </p:spTree>
    <p:extLst>
      <p:ext uri="{BB962C8B-B14F-4D97-AF65-F5344CB8AC3E}">
        <p14:creationId xmlns:p14="http://schemas.microsoft.com/office/powerpoint/2010/main" val="4059570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79553"/>
            <a:ext cx="10515600" cy="1325563"/>
          </a:xfrm>
        </p:spPr>
        <p:txBody>
          <a:bodyPr/>
          <a:lstStyle/>
          <a:p>
            <a:r>
              <a:rPr lang="en-US" dirty="0">
                <a:solidFill>
                  <a:schemeClr val="accent2"/>
                </a:solidFill>
              </a:rPr>
              <a:t>Data analysis</a:t>
            </a:r>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30</a:t>
            </a:fld>
            <a:endParaRPr lang="en-US"/>
          </a:p>
        </p:txBody>
      </p:sp>
    </p:spTree>
    <p:extLst>
      <p:ext uri="{BB962C8B-B14F-4D97-AF65-F5344CB8AC3E}">
        <p14:creationId xmlns:p14="http://schemas.microsoft.com/office/powerpoint/2010/main" val="70483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Salmonid behaviors in the Delta</a:t>
            </a:r>
          </a:p>
        </p:txBody>
      </p:sp>
      <p:sp>
        <p:nvSpPr>
          <p:cNvPr id="4" name="Content Placeholder 3"/>
          <p:cNvSpPr>
            <a:spLocks noGrp="1"/>
          </p:cNvSpPr>
          <p:nvPr>
            <p:ph sz="half" idx="1"/>
          </p:nvPr>
        </p:nvSpPr>
        <p:spPr>
          <a:xfrm>
            <a:off x="0" y="966952"/>
            <a:ext cx="12192000" cy="5210011"/>
          </a:xfrm>
        </p:spPr>
        <p:txBody>
          <a:bodyPr/>
          <a:lstStyle/>
          <a:p>
            <a:r>
              <a:rPr lang="en-US" dirty="0"/>
              <a:t>Consultation with stakeholders</a:t>
            </a:r>
          </a:p>
          <a:p>
            <a:r>
              <a:rPr lang="en-US" dirty="0"/>
              <a:t>Literature review</a:t>
            </a:r>
          </a:p>
          <a:p>
            <a:r>
              <a:rPr lang="en-US" dirty="0"/>
              <a:t>Analysis of the acoustic telemetry data</a:t>
            </a:r>
          </a:p>
          <a:p>
            <a:r>
              <a:rPr lang="en-US" dirty="0"/>
              <a:t>Some patterns are exhibited by all salmonids and all runs of Chinook </a:t>
            </a:r>
          </a:p>
          <a:p>
            <a:r>
              <a:rPr lang="en-US" dirty="0"/>
              <a:t>Mechanism of migration is consistent between local- and system-scales</a:t>
            </a:r>
          </a:p>
          <a:p>
            <a:r>
              <a:rPr lang="en-US" dirty="0"/>
              <a:t>Evidence is based on work reported in</a:t>
            </a:r>
          </a:p>
          <a:p>
            <a:pPr lvl="1"/>
            <a:r>
              <a:rPr lang="en-US" dirty="0"/>
              <a:t>Sridharan and Hein 2019: Water Resources Research</a:t>
            </a:r>
          </a:p>
          <a:p>
            <a:pPr lvl="1"/>
            <a:r>
              <a:rPr lang="en-US" dirty="0"/>
              <a:t>Sridharan 2020: ASCE Watershed Management Conference Proceedings</a:t>
            </a:r>
          </a:p>
          <a:p>
            <a:pPr lvl="1"/>
            <a:r>
              <a:rPr lang="en-US" dirty="0"/>
              <a:t>Olivetti et al. 2021: Methods in Ecology and Evolution</a:t>
            </a:r>
          </a:p>
          <a:p>
            <a:pPr lvl="1"/>
            <a:r>
              <a:rPr lang="en-US" dirty="0"/>
              <a:t>Additional analysis: Sridharan et al.; Sridharan et al.; Gil et al.; </a:t>
            </a:r>
            <a:r>
              <a:rPr lang="en-US" dirty="0" err="1"/>
              <a:t>Burford</a:t>
            </a:r>
            <a:r>
              <a:rPr lang="en-US" dirty="0"/>
              <a:t> et al. </a:t>
            </a:r>
          </a:p>
          <a:p>
            <a:r>
              <a:rPr lang="en-US" dirty="0"/>
              <a:t>Allows us to calibrate and validate the model with different runs of Chinook</a:t>
            </a:r>
          </a:p>
          <a:p>
            <a:pPr marL="0" indent="0">
              <a:buNone/>
            </a:pPr>
            <a:endParaRPr lang="en-US" dirty="0"/>
          </a:p>
          <a:p>
            <a:endParaRPr lang="en-US" dirty="0"/>
          </a:p>
          <a:p>
            <a:pPr marL="0" indent="0">
              <a:buNone/>
            </a:pPr>
            <a:endParaRPr lang="en-US" dirty="0"/>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31</a:t>
            </a:fld>
            <a:endParaRPr lang="en-US">
              <a:solidFill>
                <a:schemeClr val="accent2"/>
              </a:solidFill>
            </a:endParaRPr>
          </a:p>
        </p:txBody>
      </p:sp>
    </p:spTree>
    <p:extLst>
      <p:ext uri="{BB962C8B-B14F-4D97-AF65-F5344CB8AC3E}">
        <p14:creationId xmlns:p14="http://schemas.microsoft.com/office/powerpoint/2010/main" val="1463299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Salmonid behaviors in the Delta (</a:t>
            </a:r>
            <a:r>
              <a:rPr lang="en-US" dirty="0" err="1">
                <a:solidFill>
                  <a:schemeClr val="accent2"/>
                </a:solidFill>
              </a:rPr>
              <a:t>cont</a:t>
            </a:r>
            <a:r>
              <a:rPr lang="en-US" dirty="0">
                <a:solidFill>
                  <a:schemeClr val="accent2"/>
                </a:solidFill>
              </a:rPr>
              <a:t>…)</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32</a:t>
            </a:fld>
            <a:endParaRPr lang="en-US">
              <a:solidFill>
                <a:schemeClr val="accent2"/>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763025"/>
            <a:ext cx="10058400" cy="5593325"/>
          </a:xfrm>
          <a:prstGeom prst="rect">
            <a:avLst/>
          </a:prstGeom>
        </p:spPr>
      </p:pic>
      <p:sp>
        <p:nvSpPr>
          <p:cNvPr id="6" name="Rectangle 5"/>
          <p:cNvSpPr/>
          <p:nvPr/>
        </p:nvSpPr>
        <p:spPr>
          <a:xfrm>
            <a:off x="5989834" y="763025"/>
            <a:ext cx="5135366" cy="5319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60634" y="3371292"/>
            <a:ext cx="5135366" cy="2711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91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Salmonid behaviors in the Delta (</a:t>
            </a:r>
            <a:r>
              <a:rPr lang="en-US" dirty="0" err="1">
                <a:solidFill>
                  <a:schemeClr val="accent2"/>
                </a:solidFill>
              </a:rPr>
              <a:t>cont</a:t>
            </a:r>
            <a:r>
              <a:rPr lang="en-US" dirty="0">
                <a:solidFill>
                  <a:schemeClr val="accent2"/>
                </a:solidFill>
              </a:rPr>
              <a:t>…)</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33</a:t>
            </a:fld>
            <a:endParaRPr lang="en-US">
              <a:solidFill>
                <a:schemeClr val="accent2"/>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763025"/>
            <a:ext cx="10058400" cy="5593325"/>
          </a:xfrm>
          <a:prstGeom prst="rect">
            <a:avLst/>
          </a:prstGeom>
        </p:spPr>
      </p:pic>
      <p:sp>
        <p:nvSpPr>
          <p:cNvPr id="10" name="Rectangle 9"/>
          <p:cNvSpPr/>
          <p:nvPr/>
        </p:nvSpPr>
        <p:spPr>
          <a:xfrm>
            <a:off x="1013717" y="763025"/>
            <a:ext cx="5135366" cy="5319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42917" y="3371292"/>
            <a:ext cx="5135366" cy="2711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67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Salmonid behaviors in the Delta (</a:t>
            </a:r>
            <a:r>
              <a:rPr lang="en-US" dirty="0" err="1">
                <a:solidFill>
                  <a:schemeClr val="accent2"/>
                </a:solidFill>
              </a:rPr>
              <a:t>cont</a:t>
            </a:r>
            <a:r>
              <a:rPr lang="en-US" dirty="0">
                <a:solidFill>
                  <a:schemeClr val="accent2"/>
                </a:solidFill>
              </a:rPr>
              <a:t>…)</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34</a:t>
            </a:fld>
            <a:endParaRPr lang="en-US">
              <a:solidFill>
                <a:schemeClr val="accent2"/>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763025"/>
            <a:ext cx="10058400" cy="5593325"/>
          </a:xfrm>
          <a:prstGeom prst="rect">
            <a:avLst/>
          </a:prstGeom>
        </p:spPr>
      </p:pic>
      <p:sp>
        <p:nvSpPr>
          <p:cNvPr id="10" name="Rectangle 9"/>
          <p:cNvSpPr/>
          <p:nvPr/>
        </p:nvSpPr>
        <p:spPr>
          <a:xfrm>
            <a:off x="5989834" y="763025"/>
            <a:ext cx="5135366" cy="5319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0634" y="628092"/>
            <a:ext cx="5135366" cy="2711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294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Salmonid behaviors in the Delta (</a:t>
            </a:r>
            <a:r>
              <a:rPr lang="en-US" dirty="0" err="1">
                <a:solidFill>
                  <a:schemeClr val="accent2"/>
                </a:solidFill>
              </a:rPr>
              <a:t>cont</a:t>
            </a:r>
            <a:r>
              <a:rPr lang="en-US" dirty="0">
                <a:solidFill>
                  <a:schemeClr val="accent2"/>
                </a:solidFill>
              </a:rPr>
              <a:t>…)</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35</a:t>
            </a:fld>
            <a:endParaRPr lang="en-US">
              <a:solidFill>
                <a:schemeClr val="accent2"/>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763025"/>
            <a:ext cx="10058400" cy="5593325"/>
          </a:xfrm>
          <a:prstGeom prst="rect">
            <a:avLst/>
          </a:prstGeom>
        </p:spPr>
      </p:pic>
      <p:sp>
        <p:nvSpPr>
          <p:cNvPr id="10" name="Rectangle 9"/>
          <p:cNvSpPr/>
          <p:nvPr/>
        </p:nvSpPr>
        <p:spPr>
          <a:xfrm>
            <a:off x="921752" y="763025"/>
            <a:ext cx="5135366" cy="5319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42917" y="729534"/>
            <a:ext cx="5135366" cy="2711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754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Salmonid behaviors in the Delta (</a:t>
            </a:r>
            <a:r>
              <a:rPr lang="en-US" dirty="0" err="1">
                <a:solidFill>
                  <a:schemeClr val="accent2"/>
                </a:solidFill>
              </a:rPr>
              <a:t>cont</a:t>
            </a:r>
            <a:r>
              <a:rPr lang="en-US" dirty="0">
                <a:solidFill>
                  <a:schemeClr val="accent2"/>
                </a:solidFill>
              </a:rPr>
              <a:t>…)</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36</a:t>
            </a:fld>
            <a:endParaRPr lang="en-US">
              <a:solidFill>
                <a:schemeClr val="accent2"/>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763025"/>
            <a:ext cx="10058400" cy="5593325"/>
          </a:xfrm>
          <a:prstGeom prst="rect">
            <a:avLst/>
          </a:prstGeom>
        </p:spPr>
      </p:pic>
    </p:spTree>
    <p:extLst>
      <p:ext uri="{BB962C8B-B14F-4D97-AF65-F5344CB8AC3E}">
        <p14:creationId xmlns:p14="http://schemas.microsoft.com/office/powerpoint/2010/main" val="4227874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6267" y="1"/>
            <a:ext cx="10515600" cy="770562"/>
          </a:xfrm>
        </p:spPr>
        <p:txBody>
          <a:bodyPr/>
          <a:lstStyle/>
          <a:p>
            <a:r>
              <a:rPr lang="en-US" dirty="0">
                <a:solidFill>
                  <a:schemeClr val="accent2"/>
                </a:solidFill>
              </a:rPr>
              <a:t>Mechanism of oceanward migration</a:t>
            </a:r>
          </a:p>
        </p:txBody>
      </p:sp>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60314" y="697571"/>
            <a:ext cx="7662587" cy="5510215"/>
          </a:xfrm>
        </p:spPr>
      </p:pic>
      <p:sp>
        <p:nvSpPr>
          <p:cNvPr id="5" name="Date Placeholder 4"/>
          <p:cNvSpPr>
            <a:spLocks noGrp="1"/>
          </p:cNvSpPr>
          <p:nvPr>
            <p:ph type="dt" sz="half" idx="10"/>
          </p:nvPr>
        </p:nvSpPr>
        <p:spPr/>
        <p:txBody>
          <a:bodyPr/>
          <a:lstStyle/>
          <a:p>
            <a:r>
              <a:rPr lang="en-US"/>
              <a:t>December 1, 2021</a:t>
            </a:r>
          </a:p>
        </p:txBody>
      </p:sp>
      <p:sp>
        <p:nvSpPr>
          <p:cNvPr id="6" name="Footer Placeholder 5"/>
          <p:cNvSpPr>
            <a:spLocks noGrp="1"/>
          </p:cNvSpPr>
          <p:nvPr>
            <p:ph type="ftr" sz="quarter" idx="11"/>
          </p:nvPr>
        </p:nvSpPr>
        <p:spPr/>
        <p:txBody>
          <a:bodyPr/>
          <a:lstStyle/>
          <a:p>
            <a:r>
              <a:rPr lang="en-US"/>
              <a:t>ePTM v2 development team</a:t>
            </a:r>
          </a:p>
        </p:txBody>
      </p:sp>
      <p:sp>
        <p:nvSpPr>
          <p:cNvPr id="7" name="Slide Number Placeholder 6"/>
          <p:cNvSpPr>
            <a:spLocks noGrp="1"/>
          </p:cNvSpPr>
          <p:nvPr>
            <p:ph type="sldNum" sz="quarter" idx="12"/>
          </p:nvPr>
        </p:nvSpPr>
        <p:spPr/>
        <p:txBody>
          <a:bodyPr/>
          <a:lstStyle/>
          <a:p>
            <a:fld id="{AB2A2F78-746B-42B6-9857-EC0C1331F60C}" type="slidenum">
              <a:rPr lang="en-US" smtClean="0"/>
              <a:t>37</a:t>
            </a:fld>
            <a:endParaRPr lang="en-US"/>
          </a:p>
        </p:txBody>
      </p:sp>
    </p:spTree>
    <p:extLst>
      <p:ext uri="{BB962C8B-B14F-4D97-AF65-F5344CB8AC3E}">
        <p14:creationId xmlns:p14="http://schemas.microsoft.com/office/powerpoint/2010/main" val="1872093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79553"/>
            <a:ext cx="10515600" cy="1325563"/>
          </a:xfrm>
        </p:spPr>
        <p:txBody>
          <a:bodyPr/>
          <a:lstStyle/>
          <a:p>
            <a:r>
              <a:rPr lang="en-US" dirty="0">
                <a:solidFill>
                  <a:schemeClr val="accent2"/>
                </a:solidFill>
              </a:rPr>
              <a:t>Parameter spatial patterns</a:t>
            </a:r>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38</a:t>
            </a:fld>
            <a:endParaRPr lang="en-US"/>
          </a:p>
        </p:txBody>
      </p:sp>
    </p:spTree>
    <p:extLst>
      <p:ext uri="{BB962C8B-B14F-4D97-AF65-F5344CB8AC3E}">
        <p14:creationId xmlns:p14="http://schemas.microsoft.com/office/powerpoint/2010/main" val="4157999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Patterns in the parameters’ values</a:t>
            </a:r>
          </a:p>
        </p:txBody>
      </p:sp>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39</a:t>
            </a:fld>
            <a:endParaRPr lang="en-US">
              <a:solidFill>
                <a:schemeClr val="accent2"/>
              </a:solidFill>
            </a:endParaRPr>
          </a:p>
        </p:txBody>
      </p:sp>
    </p:spTree>
    <p:extLst>
      <p:ext uri="{BB962C8B-B14F-4D97-AF65-F5344CB8AC3E}">
        <p14:creationId xmlns:p14="http://schemas.microsoft.com/office/powerpoint/2010/main" val="2898418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79553"/>
            <a:ext cx="10515600" cy="1325563"/>
          </a:xfrm>
        </p:spPr>
        <p:txBody>
          <a:bodyPr/>
          <a:lstStyle/>
          <a:p>
            <a:r>
              <a:rPr lang="en-US" dirty="0">
                <a:solidFill>
                  <a:schemeClr val="accent2"/>
                </a:solidFill>
              </a:rPr>
              <a:t>Background</a:t>
            </a:r>
          </a:p>
        </p:txBody>
      </p:sp>
      <p:sp>
        <p:nvSpPr>
          <p:cNvPr id="4" name="Date Placeholder 3"/>
          <p:cNvSpPr>
            <a:spLocks noGrp="1"/>
          </p:cNvSpPr>
          <p:nvPr>
            <p:ph type="dt" sz="half" idx="10"/>
          </p:nvPr>
        </p:nvSpPr>
        <p:spPr/>
        <p:txBody>
          <a:bodyPr/>
          <a:lstStyle/>
          <a:p>
            <a:r>
              <a:rPr lang="en-US" dirty="0">
                <a:solidFill>
                  <a:schemeClr val="accent2"/>
                </a:solidFill>
              </a:rPr>
              <a:t>December 1, 2021</a:t>
            </a:r>
          </a:p>
        </p:txBody>
      </p:sp>
      <p:sp>
        <p:nvSpPr>
          <p:cNvPr id="5" name="Footer Placeholder 4"/>
          <p:cNvSpPr>
            <a:spLocks noGrp="1"/>
          </p:cNvSpPr>
          <p:nvPr>
            <p:ph type="ftr" sz="quarter" idx="11"/>
          </p:nvPr>
        </p:nvSpPr>
        <p:spPr/>
        <p:txBody>
          <a:bodyPr/>
          <a:lstStyle/>
          <a:p>
            <a:r>
              <a:rPr lang="en-US">
                <a:solidFill>
                  <a:schemeClr val="accent2"/>
                </a:solidFill>
              </a:rPr>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solidFill>
                  <a:schemeClr val="accent2"/>
                </a:solidFill>
              </a:rPr>
              <a:t>4</a:t>
            </a:fld>
            <a:endParaRPr lang="en-US">
              <a:solidFill>
                <a:schemeClr val="accent2"/>
              </a:solidFill>
            </a:endParaRPr>
          </a:p>
        </p:txBody>
      </p:sp>
    </p:spTree>
    <p:extLst>
      <p:ext uri="{BB962C8B-B14F-4D97-AF65-F5344CB8AC3E}">
        <p14:creationId xmlns:p14="http://schemas.microsoft.com/office/powerpoint/2010/main" val="2149861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Patterns in the movement parameters’ values</a:t>
            </a:r>
          </a:p>
        </p:txBody>
      </p:sp>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40</a:t>
            </a:fld>
            <a:endParaRPr lang="en-US">
              <a:solidFill>
                <a:schemeClr val="accent2"/>
              </a:solidFill>
            </a:endParaRPr>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150" r="49205" b="75877"/>
          <a:stretch/>
        </p:blipFill>
        <p:spPr>
          <a:xfrm>
            <a:off x="964642" y="1916849"/>
            <a:ext cx="10651528" cy="3179696"/>
          </a:xfrm>
        </p:spPr>
      </p:pic>
      <p:sp>
        <p:nvSpPr>
          <p:cNvPr id="6" name="TextBox 5"/>
          <p:cNvSpPr txBox="1"/>
          <p:nvPr/>
        </p:nvSpPr>
        <p:spPr>
          <a:xfrm>
            <a:off x="1909186" y="1943094"/>
            <a:ext cx="2449132" cy="523220"/>
          </a:xfrm>
          <a:prstGeom prst="rect">
            <a:avLst/>
          </a:prstGeom>
          <a:solidFill>
            <a:schemeClr val="tx1"/>
          </a:solidFill>
        </p:spPr>
        <p:txBody>
          <a:bodyPr wrap="none" rtlCol="0">
            <a:spAutoFit/>
          </a:bodyPr>
          <a:lstStyle/>
          <a:p>
            <a:r>
              <a:rPr lang="en-US" sz="2800" dirty="0">
                <a:solidFill>
                  <a:schemeClr val="bg1"/>
                </a:solidFill>
              </a:rPr>
              <a:t>movement rate</a:t>
            </a:r>
          </a:p>
        </p:txBody>
      </p:sp>
      <p:sp>
        <p:nvSpPr>
          <p:cNvPr id="9" name="TextBox 8"/>
          <p:cNvSpPr txBox="1"/>
          <p:nvPr/>
        </p:nvSpPr>
        <p:spPr>
          <a:xfrm>
            <a:off x="9587419" y="1943094"/>
            <a:ext cx="1766381" cy="523220"/>
          </a:xfrm>
          <a:prstGeom prst="rect">
            <a:avLst/>
          </a:prstGeom>
          <a:solidFill>
            <a:schemeClr val="tx1"/>
          </a:solidFill>
        </p:spPr>
        <p:txBody>
          <a:bodyPr wrap="none" rtlCol="0">
            <a:spAutoFit/>
          </a:bodyPr>
          <a:lstStyle/>
          <a:p>
            <a:r>
              <a:rPr lang="en-US" sz="2800" dirty="0">
                <a:solidFill>
                  <a:schemeClr val="bg1"/>
                </a:solidFill>
              </a:rPr>
              <a:t>movement</a:t>
            </a:r>
          </a:p>
        </p:txBody>
      </p:sp>
      <p:sp>
        <p:nvSpPr>
          <p:cNvPr id="7" name="Rectangle 6"/>
          <p:cNvSpPr/>
          <p:nvPr/>
        </p:nvSpPr>
        <p:spPr>
          <a:xfrm>
            <a:off x="6694714" y="2326959"/>
            <a:ext cx="791308" cy="523220"/>
          </a:xfrm>
          <a:prstGeom prst="rect">
            <a:avLst/>
          </a:prstGeom>
          <a:solidFill>
            <a:schemeClr val="tx1"/>
          </a:solidFill>
        </p:spPr>
        <p:txBody>
          <a:bodyPr wrap="square">
            <a:spAutoFit/>
          </a:bodyPr>
          <a:lstStyle/>
          <a:p>
            <a:r>
              <a:rPr lang="en-US" sz="2800" dirty="0">
                <a:solidFill>
                  <a:schemeClr val="bg1"/>
                </a:solidFill>
              </a:rPr>
              <a:t>rate</a:t>
            </a:r>
          </a:p>
        </p:txBody>
      </p:sp>
    </p:spTree>
    <p:extLst>
      <p:ext uri="{BB962C8B-B14F-4D97-AF65-F5344CB8AC3E}">
        <p14:creationId xmlns:p14="http://schemas.microsoft.com/office/powerpoint/2010/main" val="3853568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Patterns in the orientation parameters’ values</a:t>
            </a:r>
          </a:p>
        </p:txBody>
      </p:sp>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41</a:t>
            </a:fld>
            <a:endParaRPr lang="en-US">
              <a:solidFill>
                <a:schemeClr val="accent2"/>
              </a:solidFill>
            </a:endParaRPr>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30666" b="49877"/>
          <a:stretch/>
        </p:blipFill>
        <p:spPr>
          <a:xfrm>
            <a:off x="100174" y="2627812"/>
            <a:ext cx="12005530" cy="1773365"/>
          </a:xfrm>
        </p:spPr>
      </p:pic>
    </p:spTree>
    <p:extLst>
      <p:ext uri="{BB962C8B-B14F-4D97-AF65-F5344CB8AC3E}">
        <p14:creationId xmlns:p14="http://schemas.microsoft.com/office/powerpoint/2010/main" val="170779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Patterns in the holding parameter’ values</a:t>
            </a:r>
          </a:p>
        </p:txBody>
      </p:sp>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42</a:t>
            </a:fld>
            <a:endParaRPr lang="en-US">
              <a:solidFill>
                <a:schemeClr val="accent2"/>
              </a:solidFill>
            </a:endParaRPr>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55977" r="25153" b="24567"/>
          <a:stretch/>
        </p:blipFill>
        <p:spPr>
          <a:xfrm>
            <a:off x="164279" y="2349187"/>
            <a:ext cx="11863441" cy="2341265"/>
          </a:xfrm>
        </p:spPr>
      </p:pic>
    </p:spTree>
    <p:extLst>
      <p:ext uri="{BB962C8B-B14F-4D97-AF65-F5344CB8AC3E}">
        <p14:creationId xmlns:p14="http://schemas.microsoft.com/office/powerpoint/2010/main" val="160188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3288"/>
          </a:xfrm>
        </p:spPr>
        <p:txBody>
          <a:bodyPr>
            <a:normAutofit fontScale="90000"/>
          </a:bodyPr>
          <a:lstStyle/>
          <a:p>
            <a:r>
              <a:rPr lang="en-US" dirty="0">
                <a:solidFill>
                  <a:schemeClr val="accent2"/>
                </a:solidFill>
              </a:rPr>
              <a:t>Patterns in the survival parameter’ values</a:t>
            </a:r>
          </a:p>
        </p:txBody>
      </p:sp>
      <p:sp>
        <p:nvSpPr>
          <p:cNvPr id="3" name="Date Placeholder 2"/>
          <p:cNvSpPr>
            <a:spLocks noGrp="1"/>
          </p:cNvSpPr>
          <p:nvPr>
            <p:ph type="dt" sz="half" idx="10"/>
          </p:nvPr>
        </p:nvSpPr>
        <p:spPr/>
        <p:txBody>
          <a:bodyPr/>
          <a:lstStyle/>
          <a:p>
            <a:r>
              <a:rPr lang="en-US">
                <a:solidFill>
                  <a:schemeClr val="accent2"/>
                </a:solidFill>
              </a:rPr>
              <a:t>December 1, 2021</a:t>
            </a:r>
          </a:p>
        </p:txBody>
      </p:sp>
      <p:sp>
        <p:nvSpPr>
          <p:cNvPr id="4" name="Footer Placeholder 3"/>
          <p:cNvSpPr>
            <a:spLocks noGrp="1"/>
          </p:cNvSpPr>
          <p:nvPr>
            <p:ph type="ftr" sz="quarter" idx="11"/>
          </p:nvPr>
        </p:nvSpPr>
        <p:spPr/>
        <p:txBody>
          <a:bodyPr/>
          <a:lstStyle/>
          <a:p>
            <a:r>
              <a:rPr lang="en-US">
                <a:solidFill>
                  <a:schemeClr val="accent2"/>
                </a:solidFill>
              </a:rPr>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solidFill>
                  <a:schemeClr val="accent2"/>
                </a:solidFill>
              </a:rPr>
              <a:t>43</a:t>
            </a:fld>
            <a:endParaRPr lang="en-US">
              <a:solidFill>
                <a:schemeClr val="accent2"/>
              </a:solidFill>
            </a:endParaRPr>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80426" r="50512"/>
          <a:stretch/>
        </p:blipFill>
        <p:spPr>
          <a:xfrm>
            <a:off x="1201367" y="2065999"/>
            <a:ext cx="10152433" cy="3048612"/>
          </a:xfrm>
        </p:spPr>
      </p:pic>
      <p:sp>
        <p:nvSpPr>
          <p:cNvPr id="6" name="TextBox 5"/>
          <p:cNvSpPr txBox="1"/>
          <p:nvPr/>
        </p:nvSpPr>
        <p:spPr>
          <a:xfrm>
            <a:off x="1201368" y="2065999"/>
            <a:ext cx="3923292" cy="1384995"/>
          </a:xfrm>
          <a:prstGeom prst="rect">
            <a:avLst/>
          </a:prstGeom>
          <a:solidFill>
            <a:schemeClr val="tx1"/>
          </a:solidFill>
        </p:spPr>
        <p:txBody>
          <a:bodyPr wrap="square" rtlCol="0">
            <a:spAutoFit/>
          </a:bodyPr>
          <a:lstStyle/>
          <a:p>
            <a:r>
              <a:rPr lang="en-US" sz="2800" dirty="0">
                <a:solidFill>
                  <a:schemeClr val="bg1"/>
                </a:solidFill>
              </a:rPr>
              <a:t>Mean free path length between predator encounters, </a:t>
            </a:r>
            <a:r>
              <a:rPr lang="el-GR" sz="2800" dirty="0">
                <a:solidFill>
                  <a:schemeClr val="bg1"/>
                </a:solidFill>
              </a:rPr>
              <a:t>λ</a:t>
            </a:r>
            <a:r>
              <a:rPr lang="en-US" sz="2800" dirty="0">
                <a:solidFill>
                  <a:schemeClr val="bg1"/>
                </a:solidFill>
              </a:rPr>
              <a:t> (Km)</a:t>
            </a:r>
          </a:p>
        </p:txBody>
      </p:sp>
      <p:sp>
        <p:nvSpPr>
          <p:cNvPr id="9" name="TextBox 8"/>
          <p:cNvSpPr txBox="1"/>
          <p:nvPr/>
        </p:nvSpPr>
        <p:spPr>
          <a:xfrm>
            <a:off x="6619105" y="2088659"/>
            <a:ext cx="3720649" cy="954107"/>
          </a:xfrm>
          <a:prstGeom prst="rect">
            <a:avLst/>
          </a:prstGeom>
          <a:solidFill>
            <a:schemeClr val="tx1"/>
          </a:solidFill>
        </p:spPr>
        <p:txBody>
          <a:bodyPr wrap="square" rtlCol="0">
            <a:spAutoFit/>
          </a:bodyPr>
          <a:lstStyle/>
          <a:p>
            <a:r>
              <a:rPr lang="en-US" sz="2800" dirty="0">
                <a:solidFill>
                  <a:schemeClr val="bg1"/>
                </a:solidFill>
              </a:rPr>
              <a:t>Random closing speed, </a:t>
            </a:r>
            <a:r>
              <a:rPr lang="el-GR" sz="2800" dirty="0">
                <a:solidFill>
                  <a:schemeClr val="bg1"/>
                </a:solidFill>
              </a:rPr>
              <a:t>ω</a:t>
            </a:r>
            <a:r>
              <a:rPr lang="en-US" sz="2800" dirty="0">
                <a:solidFill>
                  <a:schemeClr val="bg1"/>
                </a:solidFill>
              </a:rPr>
              <a:t> (m/s)</a:t>
            </a:r>
          </a:p>
        </p:txBody>
      </p:sp>
    </p:spTree>
    <p:extLst>
      <p:ext uri="{BB962C8B-B14F-4D97-AF65-F5344CB8AC3E}">
        <p14:creationId xmlns:p14="http://schemas.microsoft.com/office/powerpoint/2010/main" val="807019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79553"/>
            <a:ext cx="10515600" cy="1325563"/>
          </a:xfrm>
        </p:spPr>
        <p:txBody>
          <a:bodyPr/>
          <a:lstStyle/>
          <a:p>
            <a:r>
              <a:rPr lang="en-US" dirty="0">
                <a:solidFill>
                  <a:schemeClr val="accent2"/>
                </a:solidFill>
              </a:rPr>
              <a:t>Sensitivity analysis</a:t>
            </a:r>
          </a:p>
        </p:txBody>
      </p:sp>
      <p:sp>
        <p:nvSpPr>
          <p:cNvPr id="4" name="Date Placeholder 3"/>
          <p:cNvSpPr>
            <a:spLocks noGrp="1"/>
          </p:cNvSpPr>
          <p:nvPr>
            <p:ph type="dt" sz="half" idx="10"/>
          </p:nvPr>
        </p:nvSpPr>
        <p:spPr/>
        <p:txBody>
          <a:bodyPr/>
          <a:lstStyle/>
          <a:p>
            <a:r>
              <a:rPr lang="en-US"/>
              <a:t>December 1, 2021</a:t>
            </a:r>
          </a:p>
        </p:txBody>
      </p:sp>
      <p:sp>
        <p:nvSpPr>
          <p:cNvPr id="5" name="Footer Placeholder 4"/>
          <p:cNvSpPr>
            <a:spLocks noGrp="1"/>
          </p:cNvSpPr>
          <p:nvPr>
            <p:ph type="ftr" sz="quarter" idx="11"/>
          </p:nvPr>
        </p:nvSpPr>
        <p:spPr/>
        <p:txBody>
          <a:bodyPr/>
          <a:lstStyle/>
          <a:p>
            <a:r>
              <a:rPr lang="en-US"/>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t>44</a:t>
            </a:fld>
            <a:endParaRPr lang="en-US"/>
          </a:p>
        </p:txBody>
      </p:sp>
    </p:spTree>
    <p:extLst>
      <p:ext uri="{BB962C8B-B14F-4D97-AF65-F5344CB8AC3E}">
        <p14:creationId xmlns:p14="http://schemas.microsoft.com/office/powerpoint/2010/main" val="1874541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6267" y="770562"/>
            <a:ext cx="12175733" cy="5585787"/>
          </a:xfrm>
        </p:spPr>
        <p:txBody>
          <a:bodyPr>
            <a:normAutofit fontScale="70000" lnSpcReduction="20000"/>
          </a:bodyPr>
          <a:lstStyle/>
          <a:p>
            <a:r>
              <a:rPr lang="en-US" dirty="0"/>
              <a:t>Morris method of elementary effects analysis applied to a simplified version of ePTM model domain with the same behavior suite.</a:t>
            </a:r>
          </a:p>
          <a:p>
            <a:r>
              <a:rPr lang="en-US" dirty="0"/>
              <a:t>An efficient algorithm to study parameter interactions for high-dimensional models. It starts at a random design point of model parameters and cycles through design points by perturbing the value of each parameter a set number of times while holding the values of the other parameters fixed, until all the parameter values are perturbed for the set number of times. </a:t>
            </a:r>
          </a:p>
          <a:p>
            <a:r>
              <a:rPr lang="en-US" dirty="0"/>
              <a:t>The Morris method allows us to simultaneously evaluate the importance of each parameter and its two-way interaction with every other parameter as follows.  If the mean of the gradient in the goodness-of-fit measure with respect to a parameter (called the elementary effect) over all the trajectories is small, then this parameter is unimportant on its own. If it is large, then it is important on its own. If the standard deviation in the elementary effect over all the trajectories is small, i.e., the gradient with respect to this parameter does not change by much when the other parameters change, then this parameter does not interact with other parameters. If the standard deviation in the elementary effect over all the trajectories is large, then this parameter likely interacts with other parameters.</a:t>
            </a:r>
          </a:p>
          <a:p>
            <a:r>
              <a:rPr lang="en-US" dirty="0"/>
              <a:t>For 33 parameters in a 3-reach </a:t>
            </a:r>
            <a:r>
              <a:rPr lang="en-US" i="1" dirty="0"/>
              <a:t>PTM</a:t>
            </a:r>
            <a:r>
              <a:rPr lang="en-US" dirty="0"/>
              <a:t>, we began at a 100 randomly chosen parameter value sets within the bounds described above and simulated 3,400 </a:t>
            </a:r>
            <a:r>
              <a:rPr lang="en-US" i="1" dirty="0"/>
              <a:t>toy PTM</a:t>
            </a:r>
            <a:r>
              <a:rPr lang="en-US" dirty="0"/>
              <a:t> model runs. In each run, ten fish were release every two hours over 13 days for a total of 1,560 fish and the simulation was carried out for three months. </a:t>
            </a:r>
          </a:p>
          <a:p>
            <a:r>
              <a:rPr lang="en-US" dirty="0"/>
              <a:t>To evaluate the travel time distributions through the reaches, we used the </a:t>
            </a:r>
            <a:r>
              <a:rPr lang="en-US" dirty="0" err="1"/>
              <a:t>Kullbeck-Leibler</a:t>
            </a:r>
            <a:r>
              <a:rPr lang="en-US" dirty="0"/>
              <a:t> (KL) divergence between the observed and modeled travel times in each reach. </a:t>
            </a:r>
          </a:p>
          <a:p>
            <a:r>
              <a:rPr lang="en-US" dirty="0"/>
              <a:t>To evaluate the survivals through the reaches, we used the absolute difference between modeled and CJS-predicted survivals. </a:t>
            </a:r>
          </a:p>
        </p:txBody>
      </p:sp>
      <p:sp>
        <p:nvSpPr>
          <p:cNvPr id="3" name="Date Placeholder 2"/>
          <p:cNvSpPr>
            <a:spLocks noGrp="1"/>
          </p:cNvSpPr>
          <p:nvPr>
            <p:ph type="dt" sz="half" idx="10"/>
          </p:nvPr>
        </p:nvSpPr>
        <p:spPr/>
        <p:txBody>
          <a:bodyPr/>
          <a:lstStyle/>
          <a:p>
            <a:r>
              <a:rPr lang="en-US"/>
              <a:t>December 1, 2021</a:t>
            </a:r>
          </a:p>
        </p:txBody>
      </p:sp>
      <p:sp>
        <p:nvSpPr>
          <p:cNvPr id="4" name="Footer Placeholder 3"/>
          <p:cNvSpPr>
            <a:spLocks noGrp="1"/>
          </p:cNvSpPr>
          <p:nvPr>
            <p:ph type="ftr" sz="quarter" idx="11"/>
          </p:nvPr>
        </p:nvSpPr>
        <p:spPr/>
        <p:txBody>
          <a:bodyPr/>
          <a:lstStyle/>
          <a:p>
            <a:r>
              <a:rPr lang="en-US"/>
              <a:t>ePTM v2 development team</a:t>
            </a:r>
          </a:p>
        </p:txBody>
      </p:sp>
      <p:sp>
        <p:nvSpPr>
          <p:cNvPr id="5" name="Slide Number Placeholder 4"/>
          <p:cNvSpPr>
            <a:spLocks noGrp="1"/>
          </p:cNvSpPr>
          <p:nvPr>
            <p:ph type="sldNum" sz="quarter" idx="12"/>
          </p:nvPr>
        </p:nvSpPr>
        <p:spPr/>
        <p:txBody>
          <a:bodyPr/>
          <a:lstStyle/>
          <a:p>
            <a:fld id="{AB2A2F78-746B-42B6-9857-EC0C1331F60C}" type="slidenum">
              <a:rPr lang="en-US" smtClean="0"/>
              <a:t>45</a:t>
            </a:fld>
            <a:endParaRPr lang="en-US"/>
          </a:p>
        </p:txBody>
      </p:sp>
      <p:sp>
        <p:nvSpPr>
          <p:cNvPr id="8" name="Title 7"/>
          <p:cNvSpPr>
            <a:spLocks noGrp="1"/>
          </p:cNvSpPr>
          <p:nvPr>
            <p:ph type="title"/>
          </p:nvPr>
        </p:nvSpPr>
        <p:spPr>
          <a:xfrm>
            <a:off x="16267" y="1"/>
            <a:ext cx="10515600" cy="770562"/>
          </a:xfrm>
        </p:spPr>
        <p:txBody>
          <a:bodyPr/>
          <a:lstStyle/>
          <a:p>
            <a:r>
              <a:rPr lang="en-US" dirty="0">
                <a:solidFill>
                  <a:schemeClr val="accent2"/>
                </a:solidFill>
              </a:rPr>
              <a:t>Elementary effects analysis</a:t>
            </a:r>
          </a:p>
        </p:txBody>
      </p:sp>
    </p:spTree>
    <p:extLst>
      <p:ext uri="{BB962C8B-B14F-4D97-AF65-F5344CB8AC3E}">
        <p14:creationId xmlns:p14="http://schemas.microsoft.com/office/powerpoint/2010/main" val="2441010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6267" y="1"/>
            <a:ext cx="10515600" cy="770562"/>
          </a:xfrm>
        </p:spPr>
        <p:txBody>
          <a:bodyPr/>
          <a:lstStyle/>
          <a:p>
            <a:r>
              <a:rPr lang="en-US" dirty="0">
                <a:solidFill>
                  <a:schemeClr val="accent2"/>
                </a:solidFill>
              </a:rPr>
              <a:t>Elementary effects analysis</a:t>
            </a:r>
          </a:p>
        </p:txBody>
      </p:sp>
      <p:sp>
        <p:nvSpPr>
          <p:cNvPr id="5" name="Date Placeholder 4"/>
          <p:cNvSpPr>
            <a:spLocks noGrp="1"/>
          </p:cNvSpPr>
          <p:nvPr>
            <p:ph type="dt" sz="half" idx="10"/>
          </p:nvPr>
        </p:nvSpPr>
        <p:spPr/>
        <p:txBody>
          <a:bodyPr/>
          <a:lstStyle/>
          <a:p>
            <a:r>
              <a:rPr lang="en-US"/>
              <a:t>December 1, 2021</a:t>
            </a:r>
          </a:p>
        </p:txBody>
      </p:sp>
      <p:sp>
        <p:nvSpPr>
          <p:cNvPr id="6" name="Footer Placeholder 5"/>
          <p:cNvSpPr>
            <a:spLocks noGrp="1"/>
          </p:cNvSpPr>
          <p:nvPr>
            <p:ph type="ftr" sz="quarter" idx="11"/>
          </p:nvPr>
        </p:nvSpPr>
        <p:spPr/>
        <p:txBody>
          <a:bodyPr/>
          <a:lstStyle/>
          <a:p>
            <a:r>
              <a:rPr lang="en-US"/>
              <a:t>ePTM v2 development team</a:t>
            </a:r>
          </a:p>
        </p:txBody>
      </p:sp>
      <p:sp>
        <p:nvSpPr>
          <p:cNvPr id="7" name="Slide Number Placeholder 6"/>
          <p:cNvSpPr>
            <a:spLocks noGrp="1"/>
          </p:cNvSpPr>
          <p:nvPr>
            <p:ph type="sldNum" sz="quarter" idx="12"/>
          </p:nvPr>
        </p:nvSpPr>
        <p:spPr/>
        <p:txBody>
          <a:bodyPr/>
          <a:lstStyle/>
          <a:p>
            <a:fld id="{AB2A2F78-746B-42B6-9857-EC0C1331F60C}" type="slidenum">
              <a:rPr lang="en-US" smtClean="0"/>
              <a:t>46</a:t>
            </a:fld>
            <a:endParaRPr lang="en-US"/>
          </a:p>
        </p:txBody>
      </p:sp>
      <p:pic>
        <p:nvPicPr>
          <p:cNvPr id="9" name="Picture 8" descr="Chart, scatter chart, box and whisker chart&#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1452937" y="770563"/>
            <a:ext cx="9286126" cy="5585787"/>
          </a:xfrm>
          <a:prstGeom prst="rect">
            <a:avLst/>
          </a:prstGeom>
        </p:spPr>
      </p:pic>
    </p:spTree>
    <p:extLst>
      <p:ext uri="{BB962C8B-B14F-4D97-AF65-F5344CB8AC3E}">
        <p14:creationId xmlns:p14="http://schemas.microsoft.com/office/powerpoint/2010/main" val="3029636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Model description</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5</a:t>
            </a:fld>
            <a:endParaRPr lang="en-US">
              <a:solidFill>
                <a:schemeClr val="accent2"/>
              </a:solidFill>
            </a:endParaRPr>
          </a:p>
        </p:txBody>
      </p:sp>
      <p:pic>
        <p:nvPicPr>
          <p:cNvPr id="10" name="Picture 9">
            <a:extLst>
              <a:ext uri="{FF2B5EF4-FFF2-40B4-BE49-F238E27FC236}">
                <a16:creationId xmlns:a16="http://schemas.microsoft.com/office/drawing/2014/main" id="{157FF018-BD67-425C-BC5A-56EF1085F89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2538" y="1479657"/>
            <a:ext cx="2377633" cy="4195823"/>
          </a:xfrm>
          <a:prstGeom prst="rect">
            <a:avLst/>
          </a:prstGeom>
        </p:spPr>
      </p:pic>
    </p:spTree>
    <p:extLst>
      <p:ext uri="{BB962C8B-B14F-4D97-AF65-F5344CB8AC3E}">
        <p14:creationId xmlns:p14="http://schemas.microsoft.com/office/powerpoint/2010/main" val="3988914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Model description</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6</a:t>
            </a:fld>
            <a:endParaRPr lang="en-US">
              <a:solidFill>
                <a:schemeClr val="accent2"/>
              </a:solidFill>
            </a:endParaRPr>
          </a:p>
        </p:txBody>
      </p:sp>
      <p:pic>
        <p:nvPicPr>
          <p:cNvPr id="10" name="Picture 9">
            <a:extLst>
              <a:ext uri="{FF2B5EF4-FFF2-40B4-BE49-F238E27FC236}">
                <a16:creationId xmlns:a16="http://schemas.microsoft.com/office/drawing/2014/main" id="{157FF018-BD67-425C-BC5A-56EF1085F89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2538" y="1479657"/>
            <a:ext cx="2377633" cy="4195823"/>
          </a:xfrm>
          <a:prstGeom prst="rect">
            <a:avLst/>
          </a:prstGeom>
        </p:spPr>
      </p:pic>
      <p:pic>
        <p:nvPicPr>
          <p:cNvPr id="11" name="Picture 10">
            <a:extLst>
              <a:ext uri="{FF2B5EF4-FFF2-40B4-BE49-F238E27FC236}">
                <a16:creationId xmlns:a16="http://schemas.microsoft.com/office/drawing/2014/main" id="{909DBB33-BAD3-4B1B-8962-48FC01141208}"/>
              </a:ext>
            </a:extLst>
          </p:cNvPr>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9654" t="12783" b="31969"/>
          <a:stretch/>
        </p:blipFill>
        <p:spPr>
          <a:xfrm>
            <a:off x="5376315" y="3759958"/>
            <a:ext cx="5679564" cy="2515405"/>
          </a:xfrm>
          <a:prstGeom prst="rect">
            <a:avLst/>
          </a:prstGeom>
        </p:spPr>
      </p:pic>
      <p:pic>
        <p:nvPicPr>
          <p:cNvPr id="13" name="Picture 12">
            <a:extLst>
              <a:ext uri="{FF2B5EF4-FFF2-40B4-BE49-F238E27FC236}">
                <a16:creationId xmlns:a16="http://schemas.microsoft.com/office/drawing/2014/main" id="{780E6BCB-639B-4EBB-AD46-8A77C67C465E}"/>
              </a:ext>
            </a:extLst>
          </p:cNvPr>
          <p:cNvPicPr>
            <a:picLocks noChangeAspect="1"/>
          </p:cNvPicPr>
          <p:nvPr/>
        </p:nvPicPr>
        <p:blipFill>
          <a:blip r:embed="rId7">
            <a:clrChange>
              <a:clrFrom>
                <a:srgbClr val="FFFFFF"/>
              </a:clrFrom>
              <a:clrTo>
                <a:srgbClr val="FFFFFF">
                  <a:alpha val="0"/>
                </a:srgbClr>
              </a:clrTo>
            </a:clrChange>
            <a:duotone>
              <a:schemeClr val="accent2">
                <a:shade val="45000"/>
                <a:satMod val="135000"/>
              </a:schemeClr>
              <a:prstClr val="white"/>
            </a:duotone>
          </a:blip>
          <a:stretch>
            <a:fillRect/>
          </a:stretch>
        </p:blipFill>
        <p:spPr>
          <a:xfrm rot="5400000">
            <a:off x="5672822" y="282821"/>
            <a:ext cx="1429516" cy="3236640"/>
          </a:xfrm>
          <a:prstGeom prst="rect">
            <a:avLst/>
          </a:prstGeom>
        </p:spPr>
      </p:pic>
      <p:sp>
        <p:nvSpPr>
          <p:cNvPr id="14" name="Cross 13">
            <a:extLst>
              <a:ext uri="{FF2B5EF4-FFF2-40B4-BE49-F238E27FC236}">
                <a16:creationId xmlns:a16="http://schemas.microsoft.com/office/drawing/2014/main" id="{1B50CB45-B8D7-4706-BB12-F6605F5F4627}"/>
              </a:ext>
            </a:extLst>
          </p:cNvPr>
          <p:cNvSpPr/>
          <p:nvPr/>
        </p:nvSpPr>
        <p:spPr>
          <a:xfrm>
            <a:off x="8103657" y="1604359"/>
            <a:ext cx="596097" cy="593564"/>
          </a:xfrm>
          <a:prstGeom prst="plus">
            <a:avLst>
              <a:gd name="adj" fmla="val 455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5F2E834-AF21-4495-AEBD-F97CE4D2D4BE}"/>
              </a:ext>
            </a:extLst>
          </p:cNvPr>
          <p:cNvCxnSpPr>
            <a:cxnSpLocks/>
          </p:cNvCxnSpPr>
          <p:nvPr/>
        </p:nvCxnSpPr>
        <p:spPr>
          <a:xfrm>
            <a:off x="6570785" y="2795954"/>
            <a:ext cx="0" cy="35755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F8B974-3D98-4D64-B900-9E184A3EB480}"/>
              </a:ext>
            </a:extLst>
          </p:cNvPr>
          <p:cNvCxnSpPr>
            <a:cxnSpLocks/>
          </p:cNvCxnSpPr>
          <p:nvPr/>
        </p:nvCxnSpPr>
        <p:spPr>
          <a:xfrm>
            <a:off x="9882555" y="2795954"/>
            <a:ext cx="0" cy="35755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281E64-500A-4687-9EB0-7456D80D0F5E}"/>
              </a:ext>
            </a:extLst>
          </p:cNvPr>
          <p:cNvCxnSpPr>
            <a:cxnSpLocks/>
          </p:cNvCxnSpPr>
          <p:nvPr/>
        </p:nvCxnSpPr>
        <p:spPr>
          <a:xfrm flipH="1">
            <a:off x="6570784" y="3158270"/>
            <a:ext cx="33117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B8B981-A68E-4208-93FE-96FA6BCCA5DE}"/>
              </a:ext>
            </a:extLst>
          </p:cNvPr>
          <p:cNvCxnSpPr>
            <a:cxnSpLocks/>
          </p:cNvCxnSpPr>
          <p:nvPr/>
        </p:nvCxnSpPr>
        <p:spPr>
          <a:xfrm>
            <a:off x="8206154" y="3153508"/>
            <a:ext cx="0" cy="47478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E32F21-3B98-4752-A2F6-0494EFC2F7C5}"/>
              </a:ext>
            </a:extLst>
          </p:cNvPr>
          <p:cNvPicPr>
            <a:picLocks noChangeAspect="1"/>
          </p:cNvPicPr>
          <p:nvPr/>
        </p:nvPicPr>
        <p:blipFill>
          <a:blip r:embed="rId8">
            <a:duotone>
              <a:schemeClr val="accent2">
                <a:shade val="45000"/>
                <a:satMod val="135000"/>
              </a:schemeClr>
              <a:prstClr val="white"/>
            </a:duotone>
          </a:blip>
          <a:stretch>
            <a:fillRect/>
          </a:stretch>
        </p:blipFill>
        <p:spPr>
          <a:xfrm>
            <a:off x="8795504" y="532017"/>
            <a:ext cx="3099759" cy="2515406"/>
          </a:xfrm>
          <a:prstGeom prst="rect">
            <a:avLst/>
          </a:prstGeom>
        </p:spPr>
      </p:pic>
    </p:spTree>
    <p:extLst>
      <p:ext uri="{BB962C8B-B14F-4D97-AF65-F5344CB8AC3E}">
        <p14:creationId xmlns:p14="http://schemas.microsoft.com/office/powerpoint/2010/main" val="473202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8786"/>
          </a:xfrm>
        </p:spPr>
        <p:txBody>
          <a:bodyPr/>
          <a:lstStyle/>
          <a:p>
            <a:r>
              <a:rPr lang="en-US" dirty="0">
                <a:solidFill>
                  <a:schemeClr val="accent2"/>
                </a:solidFill>
              </a:rPr>
              <a:t>Model description</a:t>
            </a:r>
          </a:p>
        </p:txBody>
      </p:sp>
      <p:sp>
        <p:nvSpPr>
          <p:cNvPr id="7" name="Date Placeholder 6"/>
          <p:cNvSpPr>
            <a:spLocks noGrp="1"/>
          </p:cNvSpPr>
          <p:nvPr>
            <p:ph type="dt" sz="half" idx="10"/>
          </p:nvPr>
        </p:nvSpPr>
        <p:spPr/>
        <p:txBody>
          <a:bodyPr/>
          <a:lstStyle/>
          <a:p>
            <a:r>
              <a:rPr lang="en-US" dirty="0">
                <a:solidFill>
                  <a:schemeClr val="accent2"/>
                </a:solidFill>
              </a:rPr>
              <a:t>December 1, 2021</a:t>
            </a:r>
          </a:p>
        </p:txBody>
      </p:sp>
      <p:sp>
        <p:nvSpPr>
          <p:cNvPr id="8" name="Footer Placeholder 7"/>
          <p:cNvSpPr>
            <a:spLocks noGrp="1"/>
          </p:cNvSpPr>
          <p:nvPr>
            <p:ph type="ftr" sz="quarter" idx="11"/>
          </p:nvPr>
        </p:nvSpPr>
        <p:spPr/>
        <p:txBody>
          <a:bodyPr/>
          <a:lstStyle/>
          <a:p>
            <a:r>
              <a:rPr lang="en-US" dirty="0">
                <a:solidFill>
                  <a:schemeClr val="accent2"/>
                </a:solidFill>
              </a:rPr>
              <a:t>ePTM v2 development team</a:t>
            </a:r>
          </a:p>
        </p:txBody>
      </p:sp>
      <p:sp>
        <p:nvSpPr>
          <p:cNvPr id="9" name="Slide Number Placeholder 8"/>
          <p:cNvSpPr>
            <a:spLocks noGrp="1"/>
          </p:cNvSpPr>
          <p:nvPr>
            <p:ph type="sldNum" sz="quarter" idx="12"/>
          </p:nvPr>
        </p:nvSpPr>
        <p:spPr/>
        <p:txBody>
          <a:bodyPr/>
          <a:lstStyle/>
          <a:p>
            <a:fld id="{AB2A2F78-746B-42B6-9857-EC0C1331F60C}" type="slidenum">
              <a:rPr lang="en-US" smtClean="0">
                <a:solidFill>
                  <a:schemeClr val="accent2"/>
                </a:solidFill>
              </a:rPr>
              <a:t>7</a:t>
            </a:fld>
            <a:endParaRPr lang="en-US">
              <a:solidFill>
                <a:schemeClr val="accent2"/>
              </a:solidFill>
            </a:endParaRPr>
          </a:p>
        </p:txBody>
      </p:sp>
      <p:graphicFrame>
        <p:nvGraphicFramePr>
          <p:cNvPr id="13" name="Diagram 12">
            <a:extLst>
              <a:ext uri="{FF2B5EF4-FFF2-40B4-BE49-F238E27FC236}">
                <a16:creationId xmlns:a16="http://schemas.microsoft.com/office/drawing/2014/main" id="{58970922-E668-4C5E-96D8-A48E53B2F79F}"/>
              </a:ext>
            </a:extLst>
          </p:cNvPr>
          <p:cNvGraphicFramePr/>
          <p:nvPr>
            <p:extLst>
              <p:ext uri="{D42A27DB-BD31-4B8C-83A1-F6EECF244321}">
                <p14:modId xmlns:p14="http://schemas.microsoft.com/office/powerpoint/2010/main" val="4080530347"/>
              </p:ext>
            </p:extLst>
          </p:nvPr>
        </p:nvGraphicFramePr>
        <p:xfrm>
          <a:off x="2064218" y="79878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4F818736-36CE-444D-809B-673B56535E9D}"/>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574939" y="1382799"/>
            <a:ext cx="1106557" cy="444467"/>
          </a:xfrm>
          <a:prstGeom prst="rect">
            <a:avLst/>
          </a:prstGeom>
        </p:spPr>
      </p:pic>
      <p:pic>
        <p:nvPicPr>
          <p:cNvPr id="15" name="Picture 14">
            <a:extLst>
              <a:ext uri="{FF2B5EF4-FFF2-40B4-BE49-F238E27FC236}">
                <a16:creationId xmlns:a16="http://schemas.microsoft.com/office/drawing/2014/main" id="{483D07DE-9D82-4C89-81BA-B4D87DDE2285}"/>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258911" y="2019670"/>
            <a:ext cx="1129301" cy="1129301"/>
          </a:xfrm>
          <a:prstGeom prst="rect">
            <a:avLst/>
          </a:prstGeom>
        </p:spPr>
      </p:pic>
      <p:pic>
        <p:nvPicPr>
          <p:cNvPr id="16" name="Picture 15">
            <a:extLst>
              <a:ext uri="{FF2B5EF4-FFF2-40B4-BE49-F238E27FC236}">
                <a16:creationId xmlns:a16="http://schemas.microsoft.com/office/drawing/2014/main" id="{6A8A88D9-E981-490F-8A4A-9999688D3388}"/>
              </a:ext>
            </a:extLst>
          </p:cNvPr>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496907" y="4719356"/>
            <a:ext cx="1446088" cy="673877"/>
          </a:xfrm>
          <a:prstGeom prst="rect">
            <a:avLst/>
          </a:prstGeom>
        </p:spPr>
      </p:pic>
      <p:pic>
        <p:nvPicPr>
          <p:cNvPr id="17" name="Picture 16">
            <a:extLst>
              <a:ext uri="{FF2B5EF4-FFF2-40B4-BE49-F238E27FC236}">
                <a16:creationId xmlns:a16="http://schemas.microsoft.com/office/drawing/2014/main" id="{683186E1-9218-4B18-9069-9D60C6137E31}"/>
              </a:ext>
            </a:extLst>
          </p:cNvPr>
          <p:cNvPicPr>
            <a:picLocks noChangeAspect="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l="6469" t="4347" r="51750" b="20992"/>
          <a:stretch/>
        </p:blipFill>
        <p:spPr>
          <a:xfrm>
            <a:off x="4269097" y="4456977"/>
            <a:ext cx="1273153" cy="1098604"/>
          </a:xfrm>
          <a:prstGeom prst="rect">
            <a:avLst/>
          </a:prstGeom>
        </p:spPr>
      </p:pic>
      <p:pic>
        <p:nvPicPr>
          <p:cNvPr id="18" name="Picture 17">
            <a:extLst>
              <a:ext uri="{FF2B5EF4-FFF2-40B4-BE49-F238E27FC236}">
                <a16:creationId xmlns:a16="http://schemas.microsoft.com/office/drawing/2014/main" id="{CF999F14-0191-4C04-B456-4CDF64364309}"/>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653050" y="2096415"/>
            <a:ext cx="1323884" cy="828509"/>
          </a:xfrm>
          <a:prstGeom prst="rect">
            <a:avLst/>
          </a:prstGeom>
        </p:spPr>
      </p:pic>
      <p:pic>
        <p:nvPicPr>
          <p:cNvPr id="3" name="Picture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71021" y="2857615"/>
            <a:ext cx="2049958" cy="1409822"/>
          </a:xfrm>
          <a:prstGeom prst="rect">
            <a:avLst/>
          </a:prstGeom>
        </p:spPr>
      </p:pic>
    </p:spTree>
    <p:extLst>
      <p:ext uri="{BB962C8B-B14F-4D97-AF65-F5344CB8AC3E}">
        <p14:creationId xmlns:p14="http://schemas.microsoft.com/office/powerpoint/2010/main" val="3386075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24674"/>
          </a:xfrm>
        </p:spPr>
        <p:txBody>
          <a:bodyPr/>
          <a:lstStyle/>
          <a:p>
            <a:r>
              <a:rPr lang="en-US" dirty="0">
                <a:solidFill>
                  <a:schemeClr val="accent2"/>
                </a:solidFill>
              </a:rPr>
              <a:t>Model parameters</a:t>
            </a:r>
          </a:p>
        </p:txBody>
      </p:sp>
      <p:pic>
        <p:nvPicPr>
          <p:cNvPr id="8" name="Content Placeholder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0" y="1212352"/>
            <a:ext cx="6028748" cy="4296110"/>
          </a:xfrm>
        </p:spPr>
      </p:pic>
      <p:graphicFrame>
        <p:nvGraphicFramePr>
          <p:cNvPr id="9" name="Content Placeholder 8"/>
          <p:cNvGraphicFramePr>
            <a:graphicFrameLocks noGrp="1"/>
          </p:cNvGraphicFramePr>
          <p:nvPr>
            <p:ph sz="half" idx="2"/>
            <p:extLst>
              <p:ext uri="{D42A27DB-BD31-4B8C-83A1-F6EECF244321}">
                <p14:modId xmlns:p14="http://schemas.microsoft.com/office/powerpoint/2010/main" val="3566962838"/>
              </p:ext>
            </p:extLst>
          </p:nvPr>
        </p:nvGraphicFramePr>
        <p:xfrm>
          <a:off x="6172200" y="1212352"/>
          <a:ext cx="6019800" cy="4450080"/>
        </p:xfrm>
        <a:graphic>
          <a:graphicData uri="http://schemas.openxmlformats.org/drawingml/2006/table">
            <a:tbl>
              <a:tblPr firstRow="1" bandRow="1">
                <a:tableStyleId>{21E4AEA4-8DFA-4A89-87EB-49C32662AFE0}</a:tableStyleId>
              </a:tblPr>
              <a:tblGrid>
                <a:gridCol w="608744">
                  <a:extLst>
                    <a:ext uri="{9D8B030D-6E8A-4147-A177-3AD203B41FA5}">
                      <a16:colId xmlns:a16="http://schemas.microsoft.com/office/drawing/2014/main" val="1474600416"/>
                    </a:ext>
                  </a:extLst>
                </a:gridCol>
                <a:gridCol w="3404456">
                  <a:extLst>
                    <a:ext uri="{9D8B030D-6E8A-4147-A177-3AD203B41FA5}">
                      <a16:colId xmlns:a16="http://schemas.microsoft.com/office/drawing/2014/main" val="3238501015"/>
                    </a:ext>
                  </a:extLst>
                </a:gridCol>
                <a:gridCol w="2006600">
                  <a:extLst>
                    <a:ext uri="{9D8B030D-6E8A-4147-A177-3AD203B41FA5}">
                      <a16:colId xmlns:a16="http://schemas.microsoft.com/office/drawing/2014/main" val="832305092"/>
                    </a:ext>
                  </a:extLst>
                </a:gridCol>
              </a:tblGrid>
              <a:tr h="370840">
                <a:tc>
                  <a:txBody>
                    <a:bodyPr/>
                    <a:lstStyle/>
                    <a:p>
                      <a:r>
                        <a:rPr lang="en-US" sz="1400" dirty="0" err="1"/>
                        <a:t>S.No</a:t>
                      </a:r>
                      <a:r>
                        <a:rPr lang="en-US" sz="1400" dirty="0"/>
                        <a:t>.</a:t>
                      </a:r>
                    </a:p>
                  </a:txBody>
                  <a:tcPr/>
                </a:tc>
                <a:tc>
                  <a:txBody>
                    <a:bodyPr/>
                    <a:lstStyle/>
                    <a:p>
                      <a:r>
                        <a:rPr lang="en-US" sz="1400" dirty="0"/>
                        <a:t>Parameter</a:t>
                      </a:r>
                    </a:p>
                  </a:txBody>
                  <a:tcPr/>
                </a:tc>
                <a:tc>
                  <a:txBody>
                    <a:bodyPr/>
                    <a:lstStyle/>
                    <a:p>
                      <a:r>
                        <a:rPr lang="en-US" sz="1400" dirty="0"/>
                        <a:t>Behavior class</a:t>
                      </a:r>
                    </a:p>
                  </a:txBody>
                  <a:tcPr/>
                </a:tc>
                <a:extLst>
                  <a:ext uri="{0D108BD9-81ED-4DB2-BD59-A6C34878D82A}">
                    <a16:rowId xmlns:a16="http://schemas.microsoft.com/office/drawing/2014/main" val="3128821286"/>
                  </a:ext>
                </a:extLst>
              </a:tr>
              <a:tr h="370840">
                <a:tc>
                  <a:txBody>
                    <a:bodyPr/>
                    <a:lstStyle/>
                    <a:p>
                      <a:r>
                        <a:rPr lang="en-US" sz="1400" dirty="0"/>
                        <a:t>1</a:t>
                      </a:r>
                    </a:p>
                  </a:txBody>
                  <a:tcPr/>
                </a:tc>
                <a:tc>
                  <a:txBody>
                    <a:bodyPr/>
                    <a:lstStyle/>
                    <a:p>
                      <a:r>
                        <a:rPr lang="en-US" sz="1400" dirty="0"/>
                        <a:t>Mean migration rate</a:t>
                      </a:r>
                    </a:p>
                  </a:txBody>
                  <a:tcPr/>
                </a:tc>
                <a:tc rowSpan="2">
                  <a:txBody>
                    <a:bodyPr/>
                    <a:lstStyle/>
                    <a:p>
                      <a:r>
                        <a:rPr lang="en-US" sz="1400" dirty="0"/>
                        <a:t>Swimming</a:t>
                      </a:r>
                    </a:p>
                  </a:txBody>
                  <a:tcPr anchor="ctr"/>
                </a:tc>
                <a:extLst>
                  <a:ext uri="{0D108BD9-81ED-4DB2-BD59-A6C34878D82A}">
                    <a16:rowId xmlns:a16="http://schemas.microsoft.com/office/drawing/2014/main" val="1072714305"/>
                  </a:ext>
                </a:extLst>
              </a:tr>
              <a:tr h="370840">
                <a:tc>
                  <a:txBody>
                    <a:bodyPr/>
                    <a:lstStyle/>
                    <a:p>
                      <a:r>
                        <a:rPr lang="en-US" sz="1400" dirty="0"/>
                        <a:t>2</a:t>
                      </a:r>
                    </a:p>
                  </a:txBody>
                  <a:tcPr/>
                </a:tc>
                <a:tc>
                  <a:txBody>
                    <a:bodyPr/>
                    <a:lstStyle/>
                    <a:p>
                      <a:r>
                        <a:rPr lang="en-US" sz="1400" dirty="0"/>
                        <a:t>Standard deviation of migration rate</a:t>
                      </a:r>
                    </a:p>
                  </a:txBody>
                  <a:tcPr/>
                </a:tc>
                <a:tc vMerge="1">
                  <a:txBody>
                    <a:bodyPr/>
                    <a:lstStyle/>
                    <a:p>
                      <a:endParaRPr lang="en-US" sz="1400" dirty="0"/>
                    </a:p>
                  </a:txBody>
                  <a:tcPr/>
                </a:tc>
                <a:extLst>
                  <a:ext uri="{0D108BD9-81ED-4DB2-BD59-A6C34878D82A}">
                    <a16:rowId xmlns:a16="http://schemas.microsoft.com/office/drawing/2014/main" val="3471947135"/>
                  </a:ext>
                </a:extLst>
              </a:tr>
              <a:tr h="370840">
                <a:tc>
                  <a:txBody>
                    <a:bodyPr/>
                    <a:lstStyle/>
                    <a:p>
                      <a:r>
                        <a:rPr lang="en-US" sz="1400" dirty="0"/>
                        <a:t>3</a:t>
                      </a:r>
                    </a:p>
                  </a:txBody>
                  <a:tcPr/>
                </a:tc>
                <a:tc>
                  <a:txBody>
                    <a:bodyPr/>
                    <a:lstStyle/>
                    <a:p>
                      <a:r>
                        <a:rPr lang="en-US" sz="1400" dirty="0"/>
                        <a:t>Half-saturation point of logistic</a:t>
                      </a:r>
                      <a:r>
                        <a:rPr lang="en-US" sz="1400" baseline="0" dirty="0"/>
                        <a:t> function</a:t>
                      </a:r>
                      <a:endParaRPr lang="en-US" sz="1400" dirty="0"/>
                    </a:p>
                  </a:txBody>
                  <a:tcPr/>
                </a:tc>
                <a:tc rowSpan="4">
                  <a:txBody>
                    <a:bodyPr/>
                    <a:lstStyle/>
                    <a:p>
                      <a:r>
                        <a:rPr lang="en-US" sz="1400" dirty="0"/>
                        <a:t>Orientation</a:t>
                      </a:r>
                    </a:p>
                  </a:txBody>
                  <a:tcPr anchor="ctr"/>
                </a:tc>
                <a:extLst>
                  <a:ext uri="{0D108BD9-81ED-4DB2-BD59-A6C34878D82A}">
                    <a16:rowId xmlns:a16="http://schemas.microsoft.com/office/drawing/2014/main" val="3130027914"/>
                  </a:ext>
                </a:extLst>
              </a:tr>
              <a:tr h="370840">
                <a:tc>
                  <a:txBody>
                    <a:bodyPr/>
                    <a:lstStyle/>
                    <a:p>
                      <a:r>
                        <a:rPr lang="en-US" sz="1400" dirty="0"/>
                        <a:t>4</a:t>
                      </a:r>
                    </a:p>
                  </a:txBody>
                  <a:tcPr/>
                </a:tc>
                <a:tc>
                  <a:txBody>
                    <a:bodyPr/>
                    <a:lstStyle/>
                    <a:p>
                      <a:r>
                        <a:rPr lang="en-US" sz="1400" dirty="0"/>
                        <a:t>Slope of logistic</a:t>
                      </a:r>
                      <a:r>
                        <a:rPr lang="en-US" sz="1400" baseline="0" dirty="0"/>
                        <a:t> function</a:t>
                      </a:r>
                      <a:endParaRPr lang="en-US" sz="1400" dirty="0"/>
                    </a:p>
                  </a:txBody>
                  <a:tcPr/>
                </a:tc>
                <a:tc vMerge="1">
                  <a:txBody>
                    <a:bodyPr/>
                    <a:lstStyle/>
                    <a:p>
                      <a:endParaRPr lang="en-US" sz="1400" dirty="0"/>
                    </a:p>
                  </a:txBody>
                  <a:tcPr/>
                </a:tc>
                <a:extLst>
                  <a:ext uri="{0D108BD9-81ED-4DB2-BD59-A6C34878D82A}">
                    <a16:rowId xmlns:a16="http://schemas.microsoft.com/office/drawing/2014/main" val="3891716185"/>
                  </a:ext>
                </a:extLst>
              </a:tr>
              <a:tr h="370840">
                <a:tc>
                  <a:txBody>
                    <a:bodyPr/>
                    <a:lstStyle/>
                    <a:p>
                      <a:r>
                        <a:rPr lang="en-US" sz="1400" dirty="0"/>
                        <a:t>5</a:t>
                      </a:r>
                    </a:p>
                  </a:txBody>
                  <a:tcPr/>
                </a:tc>
                <a:tc>
                  <a:txBody>
                    <a:bodyPr/>
                    <a:lstStyle/>
                    <a:p>
                      <a:r>
                        <a:rPr lang="en-US" sz="1400" dirty="0"/>
                        <a:t>Probability of memory persistence</a:t>
                      </a:r>
                    </a:p>
                  </a:txBody>
                  <a:tcPr/>
                </a:tc>
                <a:tc vMerge="1">
                  <a:txBody>
                    <a:bodyPr/>
                    <a:lstStyle/>
                    <a:p>
                      <a:endParaRPr lang="en-US" sz="1400" dirty="0"/>
                    </a:p>
                  </a:txBody>
                  <a:tcPr/>
                </a:tc>
                <a:extLst>
                  <a:ext uri="{0D108BD9-81ED-4DB2-BD59-A6C34878D82A}">
                    <a16:rowId xmlns:a16="http://schemas.microsoft.com/office/drawing/2014/main" val="1047548146"/>
                  </a:ext>
                </a:extLst>
              </a:tr>
              <a:tr h="370840">
                <a:tc>
                  <a:txBody>
                    <a:bodyPr/>
                    <a:lstStyle/>
                    <a:p>
                      <a:r>
                        <a:rPr lang="en-US" sz="1400" dirty="0"/>
                        <a:t>6</a:t>
                      </a:r>
                    </a:p>
                  </a:txBody>
                  <a:tcPr/>
                </a:tc>
                <a:tc>
                  <a:txBody>
                    <a:bodyPr/>
                    <a:lstStyle/>
                    <a:p>
                      <a:r>
                        <a:rPr lang="en-US" sz="1400" dirty="0"/>
                        <a:t>Rheotaxis factor</a:t>
                      </a:r>
                    </a:p>
                  </a:txBody>
                  <a:tcPr/>
                </a:tc>
                <a:tc vMerge="1">
                  <a:txBody>
                    <a:bodyPr/>
                    <a:lstStyle/>
                    <a:p>
                      <a:endParaRPr lang="en-US" sz="1400" dirty="0"/>
                    </a:p>
                  </a:txBody>
                  <a:tcPr/>
                </a:tc>
                <a:extLst>
                  <a:ext uri="{0D108BD9-81ED-4DB2-BD59-A6C34878D82A}">
                    <a16:rowId xmlns:a16="http://schemas.microsoft.com/office/drawing/2014/main" val="757953318"/>
                  </a:ext>
                </a:extLst>
              </a:tr>
              <a:tr h="370840">
                <a:tc>
                  <a:txBody>
                    <a:bodyPr/>
                    <a:lstStyle/>
                    <a:p>
                      <a:r>
                        <a:rPr lang="en-US" sz="1400" dirty="0"/>
                        <a:t>7</a:t>
                      </a:r>
                    </a:p>
                  </a:txBody>
                  <a:tcPr/>
                </a:tc>
                <a:tc>
                  <a:txBody>
                    <a:bodyPr/>
                    <a:lstStyle/>
                    <a:p>
                      <a:r>
                        <a:rPr lang="en-US" sz="1400" dirty="0"/>
                        <a:t>Flood phase holding</a:t>
                      </a:r>
                      <a:r>
                        <a:rPr lang="en-US" sz="1400" baseline="0" dirty="0"/>
                        <a:t> threshold velocity</a:t>
                      </a:r>
                      <a:endParaRPr lang="en-US" sz="1400" dirty="0"/>
                    </a:p>
                  </a:txBody>
                  <a:tcPr/>
                </a:tc>
                <a:tc rowSpan="3">
                  <a:txBody>
                    <a:bodyPr/>
                    <a:lstStyle/>
                    <a:p>
                      <a:r>
                        <a:rPr lang="en-US" sz="1400" dirty="0"/>
                        <a:t>Holding</a:t>
                      </a:r>
                    </a:p>
                  </a:txBody>
                  <a:tcPr anchor="ctr"/>
                </a:tc>
                <a:extLst>
                  <a:ext uri="{0D108BD9-81ED-4DB2-BD59-A6C34878D82A}">
                    <a16:rowId xmlns:a16="http://schemas.microsoft.com/office/drawing/2014/main" val="30468958"/>
                  </a:ext>
                </a:extLst>
              </a:tr>
              <a:tr h="370840">
                <a:tc>
                  <a:txBody>
                    <a:bodyPr/>
                    <a:lstStyle/>
                    <a:p>
                      <a:r>
                        <a:rPr lang="en-US" sz="1400" dirty="0"/>
                        <a:t>8</a:t>
                      </a:r>
                    </a:p>
                  </a:txBody>
                  <a:tcPr/>
                </a:tc>
                <a:tc>
                  <a:txBody>
                    <a:bodyPr/>
                    <a:lstStyle/>
                    <a:p>
                      <a:r>
                        <a:rPr lang="en-US" sz="1400" dirty="0"/>
                        <a:t>Probability of daytime swimming</a:t>
                      </a:r>
                    </a:p>
                  </a:txBody>
                  <a:tcPr/>
                </a:tc>
                <a:tc vMerge="1">
                  <a:txBody>
                    <a:bodyPr/>
                    <a:lstStyle/>
                    <a:p>
                      <a:endParaRPr lang="en-US" sz="1400" dirty="0"/>
                    </a:p>
                  </a:txBody>
                  <a:tcPr/>
                </a:tc>
                <a:extLst>
                  <a:ext uri="{0D108BD9-81ED-4DB2-BD59-A6C34878D82A}">
                    <a16:rowId xmlns:a16="http://schemas.microsoft.com/office/drawing/2014/main" val="2846143146"/>
                  </a:ext>
                </a:extLst>
              </a:tr>
              <a:tr h="370840">
                <a:tc>
                  <a:txBody>
                    <a:bodyPr/>
                    <a:lstStyle/>
                    <a:p>
                      <a:r>
                        <a:rPr lang="en-US" sz="1400" dirty="0"/>
                        <a:t>9</a:t>
                      </a:r>
                    </a:p>
                  </a:txBody>
                  <a:tcPr/>
                </a:tc>
                <a:tc>
                  <a:txBody>
                    <a:bodyPr/>
                    <a:lstStyle/>
                    <a:p>
                      <a:r>
                        <a:rPr lang="en-US" sz="1400" dirty="0"/>
                        <a:t>Holding probability</a:t>
                      </a:r>
                    </a:p>
                  </a:txBody>
                  <a:tcPr/>
                </a:tc>
                <a:tc vMerge="1">
                  <a:txBody>
                    <a:bodyPr/>
                    <a:lstStyle/>
                    <a:p>
                      <a:endParaRPr lang="en-US" sz="1400" dirty="0"/>
                    </a:p>
                  </a:txBody>
                  <a:tcPr/>
                </a:tc>
                <a:extLst>
                  <a:ext uri="{0D108BD9-81ED-4DB2-BD59-A6C34878D82A}">
                    <a16:rowId xmlns:a16="http://schemas.microsoft.com/office/drawing/2014/main" val="990234811"/>
                  </a:ext>
                </a:extLst>
              </a:tr>
              <a:tr h="370840">
                <a:tc>
                  <a:txBody>
                    <a:bodyPr/>
                    <a:lstStyle/>
                    <a:p>
                      <a:r>
                        <a:rPr lang="en-US" sz="1400" dirty="0"/>
                        <a:t>10</a:t>
                      </a:r>
                    </a:p>
                  </a:txBody>
                  <a:tcPr/>
                </a:tc>
                <a:tc>
                  <a:txBody>
                    <a:bodyPr/>
                    <a:lstStyle/>
                    <a:p>
                      <a:r>
                        <a:rPr lang="en-US" sz="1400" dirty="0"/>
                        <a:t>Mean free path length between encounters</a:t>
                      </a:r>
                    </a:p>
                  </a:txBody>
                  <a:tcPr/>
                </a:tc>
                <a:tc rowSpan="2">
                  <a:txBody>
                    <a:bodyPr/>
                    <a:lstStyle/>
                    <a:p>
                      <a:r>
                        <a:rPr lang="en-US" sz="1400" dirty="0"/>
                        <a:t>Survival</a:t>
                      </a:r>
                    </a:p>
                  </a:txBody>
                  <a:tcPr anchor="ctr"/>
                </a:tc>
                <a:extLst>
                  <a:ext uri="{0D108BD9-81ED-4DB2-BD59-A6C34878D82A}">
                    <a16:rowId xmlns:a16="http://schemas.microsoft.com/office/drawing/2014/main" val="3121959699"/>
                  </a:ext>
                </a:extLst>
              </a:tr>
              <a:tr h="370840">
                <a:tc>
                  <a:txBody>
                    <a:bodyPr/>
                    <a:lstStyle/>
                    <a:p>
                      <a:r>
                        <a:rPr lang="en-US" sz="1400" dirty="0"/>
                        <a:t>11</a:t>
                      </a:r>
                    </a:p>
                  </a:txBody>
                  <a:tcPr/>
                </a:tc>
                <a:tc>
                  <a:txBody>
                    <a:bodyPr/>
                    <a:lstStyle/>
                    <a:p>
                      <a:r>
                        <a:rPr lang="en-US" sz="1400" dirty="0"/>
                        <a:t>Random closing speed</a:t>
                      </a:r>
                    </a:p>
                  </a:txBody>
                  <a:tcPr/>
                </a:tc>
                <a:tc vMerge="1">
                  <a:txBody>
                    <a:bodyPr/>
                    <a:lstStyle/>
                    <a:p>
                      <a:endParaRPr lang="en-US" sz="1400" dirty="0"/>
                    </a:p>
                  </a:txBody>
                  <a:tcPr/>
                </a:tc>
                <a:extLst>
                  <a:ext uri="{0D108BD9-81ED-4DB2-BD59-A6C34878D82A}">
                    <a16:rowId xmlns:a16="http://schemas.microsoft.com/office/drawing/2014/main" val="1168350062"/>
                  </a:ext>
                </a:extLst>
              </a:tr>
            </a:tbl>
          </a:graphicData>
        </a:graphic>
      </p:graphicFrame>
      <p:sp>
        <p:nvSpPr>
          <p:cNvPr id="5" name="Date Placeholder 4"/>
          <p:cNvSpPr>
            <a:spLocks noGrp="1"/>
          </p:cNvSpPr>
          <p:nvPr>
            <p:ph type="dt" sz="half" idx="10"/>
          </p:nvPr>
        </p:nvSpPr>
        <p:spPr/>
        <p:txBody>
          <a:bodyPr/>
          <a:lstStyle/>
          <a:p>
            <a:r>
              <a:rPr lang="en-US" dirty="0">
                <a:solidFill>
                  <a:schemeClr val="accent2"/>
                </a:solidFill>
              </a:rPr>
              <a:t>December 1, 2021</a:t>
            </a:r>
          </a:p>
        </p:txBody>
      </p:sp>
      <p:sp>
        <p:nvSpPr>
          <p:cNvPr id="6" name="Footer Placeholder 5"/>
          <p:cNvSpPr>
            <a:spLocks noGrp="1"/>
          </p:cNvSpPr>
          <p:nvPr>
            <p:ph type="ftr" sz="quarter" idx="11"/>
          </p:nvPr>
        </p:nvSpPr>
        <p:spPr/>
        <p:txBody>
          <a:bodyPr/>
          <a:lstStyle/>
          <a:p>
            <a:r>
              <a:rPr lang="en-US">
                <a:solidFill>
                  <a:schemeClr val="accent2"/>
                </a:solidFill>
              </a:rPr>
              <a:t>ePTM v2 development team</a:t>
            </a:r>
          </a:p>
        </p:txBody>
      </p:sp>
      <p:sp>
        <p:nvSpPr>
          <p:cNvPr id="7" name="Slide Number Placeholder 6"/>
          <p:cNvSpPr>
            <a:spLocks noGrp="1"/>
          </p:cNvSpPr>
          <p:nvPr>
            <p:ph type="sldNum" sz="quarter" idx="12"/>
          </p:nvPr>
        </p:nvSpPr>
        <p:spPr/>
        <p:txBody>
          <a:bodyPr/>
          <a:lstStyle/>
          <a:p>
            <a:fld id="{AB2A2F78-746B-42B6-9857-EC0C1331F60C}" type="slidenum">
              <a:rPr lang="en-US" smtClean="0">
                <a:solidFill>
                  <a:schemeClr val="accent2"/>
                </a:solidFill>
              </a:rPr>
              <a:t>8</a:t>
            </a:fld>
            <a:endParaRPr lang="en-US">
              <a:solidFill>
                <a:schemeClr val="accent2"/>
              </a:solidFill>
            </a:endParaRPr>
          </a:p>
        </p:txBody>
      </p:sp>
    </p:spTree>
    <p:extLst>
      <p:ext uri="{BB962C8B-B14F-4D97-AF65-F5344CB8AC3E}">
        <p14:creationId xmlns:p14="http://schemas.microsoft.com/office/powerpoint/2010/main" val="395468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779553"/>
            <a:ext cx="10515600" cy="1325563"/>
          </a:xfrm>
        </p:spPr>
        <p:txBody>
          <a:bodyPr/>
          <a:lstStyle/>
          <a:p>
            <a:r>
              <a:rPr lang="en-US" dirty="0">
                <a:solidFill>
                  <a:schemeClr val="accent2"/>
                </a:solidFill>
              </a:rPr>
              <a:t>Calibration</a:t>
            </a:r>
          </a:p>
        </p:txBody>
      </p:sp>
      <p:sp>
        <p:nvSpPr>
          <p:cNvPr id="4" name="Date Placeholder 3"/>
          <p:cNvSpPr>
            <a:spLocks noGrp="1"/>
          </p:cNvSpPr>
          <p:nvPr>
            <p:ph type="dt" sz="half" idx="10"/>
          </p:nvPr>
        </p:nvSpPr>
        <p:spPr/>
        <p:txBody>
          <a:bodyPr/>
          <a:lstStyle/>
          <a:p>
            <a:r>
              <a:rPr lang="en-US" dirty="0">
                <a:solidFill>
                  <a:schemeClr val="accent2"/>
                </a:solidFill>
              </a:rPr>
              <a:t>December 1, 2021</a:t>
            </a:r>
          </a:p>
        </p:txBody>
      </p:sp>
      <p:sp>
        <p:nvSpPr>
          <p:cNvPr id="5" name="Footer Placeholder 4"/>
          <p:cNvSpPr>
            <a:spLocks noGrp="1"/>
          </p:cNvSpPr>
          <p:nvPr>
            <p:ph type="ftr" sz="quarter" idx="11"/>
          </p:nvPr>
        </p:nvSpPr>
        <p:spPr/>
        <p:txBody>
          <a:bodyPr/>
          <a:lstStyle/>
          <a:p>
            <a:r>
              <a:rPr lang="en-US">
                <a:solidFill>
                  <a:schemeClr val="accent2"/>
                </a:solidFill>
              </a:rPr>
              <a:t>ePTM v2 development team</a:t>
            </a:r>
          </a:p>
        </p:txBody>
      </p:sp>
      <p:sp>
        <p:nvSpPr>
          <p:cNvPr id="6" name="Slide Number Placeholder 5"/>
          <p:cNvSpPr>
            <a:spLocks noGrp="1"/>
          </p:cNvSpPr>
          <p:nvPr>
            <p:ph type="sldNum" sz="quarter" idx="12"/>
          </p:nvPr>
        </p:nvSpPr>
        <p:spPr/>
        <p:txBody>
          <a:bodyPr/>
          <a:lstStyle/>
          <a:p>
            <a:fld id="{AB2A2F78-746B-42B6-9857-EC0C1331F60C}" type="slidenum">
              <a:rPr lang="en-US" smtClean="0">
                <a:solidFill>
                  <a:schemeClr val="accent2"/>
                </a:solidFill>
              </a:rPr>
              <a:t>9</a:t>
            </a:fld>
            <a:endParaRPr lang="en-US">
              <a:solidFill>
                <a:schemeClr val="accent2"/>
              </a:solidFill>
            </a:endParaRPr>
          </a:p>
        </p:txBody>
      </p:sp>
    </p:spTree>
    <p:extLst>
      <p:ext uri="{BB962C8B-B14F-4D97-AF65-F5344CB8AC3E}">
        <p14:creationId xmlns:p14="http://schemas.microsoft.com/office/powerpoint/2010/main" val="28131234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868</TotalTime>
  <Words>7109</Words>
  <Application>Microsoft Office PowerPoint</Application>
  <PresentationFormat>Widescreen</PresentationFormat>
  <Paragraphs>472</Paragraphs>
  <Slides>46</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Cambria Math</vt:lpstr>
      <vt:lpstr>Office Theme</vt:lpstr>
      <vt:lpstr>The Enhanced Particle Tracking Model Version 2.0: Calibration and validation</vt:lpstr>
      <vt:lpstr>Into the beast’s lair (github.com/cvclcm/ePTM_v2)…</vt:lpstr>
      <vt:lpstr>What we’ll do today</vt:lpstr>
      <vt:lpstr>Background</vt:lpstr>
      <vt:lpstr>Model description</vt:lpstr>
      <vt:lpstr>Model description</vt:lpstr>
      <vt:lpstr>Model description</vt:lpstr>
      <vt:lpstr>Model parameters</vt:lpstr>
      <vt:lpstr>Calibration</vt:lpstr>
      <vt:lpstr>Calibration steps</vt:lpstr>
      <vt:lpstr>Calibration steps</vt:lpstr>
      <vt:lpstr>Calibration steps</vt:lpstr>
      <vt:lpstr>Calibration steps</vt:lpstr>
      <vt:lpstr>Calibration steps</vt:lpstr>
      <vt:lpstr>Calibration performance: travel time distribution</vt:lpstr>
      <vt:lpstr>Calibration performance: travel time distribution</vt:lpstr>
      <vt:lpstr>Calibration performance: travel time distribution</vt:lpstr>
      <vt:lpstr>Calibration performance: survival</vt:lpstr>
      <vt:lpstr>Validation</vt:lpstr>
      <vt:lpstr>Validation process</vt:lpstr>
      <vt:lpstr>Validation process</vt:lpstr>
      <vt:lpstr>Validation results: Survival</vt:lpstr>
      <vt:lpstr>Validation results: Survival</vt:lpstr>
      <vt:lpstr>Validation results: Survival</vt:lpstr>
      <vt:lpstr>Validation results: Routing</vt:lpstr>
      <vt:lpstr>Validation results: Routing and Sutter and Steamboat</vt:lpstr>
      <vt:lpstr>Validation results: Routing at Georgiana Slough</vt:lpstr>
      <vt:lpstr>Questions</vt:lpstr>
      <vt:lpstr>Supplementary material</vt:lpstr>
      <vt:lpstr>Data analysis</vt:lpstr>
      <vt:lpstr>Salmonid behaviors in the Delta</vt:lpstr>
      <vt:lpstr>Salmonid behaviors in the Delta (cont…)</vt:lpstr>
      <vt:lpstr>Salmonid behaviors in the Delta (cont…)</vt:lpstr>
      <vt:lpstr>Salmonid behaviors in the Delta (cont…)</vt:lpstr>
      <vt:lpstr>Salmonid behaviors in the Delta (cont…)</vt:lpstr>
      <vt:lpstr>Salmonid behaviors in the Delta (cont…)</vt:lpstr>
      <vt:lpstr>Mechanism of oceanward migration</vt:lpstr>
      <vt:lpstr>Parameter spatial patterns</vt:lpstr>
      <vt:lpstr>Patterns in the parameters’ values</vt:lpstr>
      <vt:lpstr>Patterns in the movement parameters’ values</vt:lpstr>
      <vt:lpstr>Patterns in the orientation parameters’ values</vt:lpstr>
      <vt:lpstr>Patterns in the holding parameter’ values</vt:lpstr>
      <vt:lpstr>Patterns in the survival parameter’ values</vt:lpstr>
      <vt:lpstr>Sensitivity analysis</vt:lpstr>
      <vt:lpstr>Elementary effects analysis</vt:lpstr>
      <vt:lpstr>Elementary effects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Enhanced Particle Tracking Model Version 2.0: Calibration and validation</dc:title>
  <dc:creator>Vamsi Sridharan</dc:creator>
  <cp:lastModifiedBy>Vamsi Krishna Sridharan</cp:lastModifiedBy>
  <cp:revision>74</cp:revision>
  <dcterms:created xsi:type="dcterms:W3CDTF">2021-11-27T14:48:00Z</dcterms:created>
  <dcterms:modified xsi:type="dcterms:W3CDTF">2021-12-01T20:56:23Z</dcterms:modified>
</cp:coreProperties>
</file>